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2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othy makori" userId="46007e21adb3e253" providerId="LiveId" clId="{F1AB823D-01B2-47A6-9345-ED8201C2AA4D}"/>
    <pc:docChg chg="custSel delSld modSld">
      <pc:chgData name="Timothy makori" userId="46007e21adb3e253" providerId="LiveId" clId="{F1AB823D-01B2-47A6-9345-ED8201C2AA4D}" dt="2026-08-27T02:18:40.930" v="159" actId="478"/>
      <pc:docMkLst>
        <pc:docMk/>
      </pc:docMkLst>
      <pc:sldChg chg="addSp delSp modSp mod">
        <pc:chgData name="Timothy makori" userId="46007e21adb3e253" providerId="LiveId" clId="{F1AB823D-01B2-47A6-9345-ED8201C2AA4D}" dt="2026-08-26T12:10:01.711" v="15" actId="1076"/>
        <pc:sldMkLst>
          <pc:docMk/>
          <pc:sldMk cId="0" sldId="256"/>
        </pc:sldMkLst>
        <pc:spChg chg="del">
          <ac:chgData name="Timothy makori" userId="46007e21adb3e253" providerId="LiveId" clId="{F1AB823D-01B2-47A6-9345-ED8201C2AA4D}" dt="2026-08-26T12:08:38.442" v="1" actId="478"/>
          <ac:spMkLst>
            <pc:docMk/>
            <pc:sldMk cId="0" sldId="256"/>
            <ac:spMk id="2" creationId="{00000000-0000-0000-0000-000000000000}"/>
          </ac:spMkLst>
        </pc:spChg>
        <pc:spChg chg="mod ord">
          <ac:chgData name="Timothy makori" userId="46007e21adb3e253" providerId="LiveId" clId="{F1AB823D-01B2-47A6-9345-ED8201C2AA4D}" dt="2026-08-26T12:10:01.711" v="15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09:59.083" v="14" actId="1076"/>
          <ac:spMkLst>
            <pc:docMk/>
            <pc:sldMk cId="0" sldId="256"/>
            <ac:spMk id="4" creationId="{00000000-0000-0000-0000-000000000000}"/>
          </ac:spMkLst>
        </pc:spChg>
        <pc:picChg chg="add ord">
          <ac:chgData name="Timothy makori" userId="46007e21adb3e253" providerId="LiveId" clId="{F1AB823D-01B2-47A6-9345-ED8201C2AA4D}" dt="2026-08-26T12:08:58.501" v="3" actId="171"/>
          <ac:picMkLst>
            <pc:docMk/>
            <pc:sldMk cId="0" sldId="256"/>
            <ac:picMk id="6" creationId="{18F20ACD-8FB3-0205-F804-2763436892ED}"/>
          </ac:picMkLst>
        </pc:picChg>
      </pc:sldChg>
      <pc:sldChg chg="delSp modSp mod">
        <pc:chgData name="Timothy makori" userId="46007e21adb3e253" providerId="LiveId" clId="{F1AB823D-01B2-47A6-9345-ED8201C2AA4D}" dt="2026-08-26T12:12:01.938" v="69" actId="478"/>
        <pc:sldMkLst>
          <pc:docMk/>
          <pc:sldMk cId="0" sldId="257"/>
        </pc:sldMkLst>
        <pc:spChg chg="del">
          <ac:chgData name="Timothy makori" userId="46007e21adb3e253" providerId="LiveId" clId="{F1AB823D-01B2-47A6-9345-ED8201C2AA4D}" dt="2026-08-26T12:10:14.335" v="33" actId="478"/>
          <ac:spMkLst>
            <pc:docMk/>
            <pc:sldMk cId="0" sldId="257"/>
            <ac:spMk id="4" creationId="{00000000-0000-0000-0000-000000000000}"/>
          </ac:spMkLst>
        </pc:spChg>
        <pc:spChg chg="del">
          <ac:chgData name="Timothy makori" userId="46007e21adb3e253" providerId="LiveId" clId="{F1AB823D-01B2-47A6-9345-ED8201C2AA4D}" dt="2026-08-26T12:12:01.938" v="69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0:16.759" v="34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0:47.010" v="39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1:10.704" v="55" actId="2710"/>
          <ac:spMkLst>
            <pc:docMk/>
            <pc:sldMk cId="0" sldId="257"/>
            <ac:spMk id="9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1:13.977" v="56" actId="271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1:17.120" v="57" actId="2710"/>
          <ac:spMkLst>
            <pc:docMk/>
            <pc:sldMk cId="0" sldId="257"/>
            <ac:spMk id="13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6T12:11:54.555" v="68" actId="1076"/>
        <pc:sldMkLst>
          <pc:docMk/>
          <pc:sldMk cId="0" sldId="258"/>
        </pc:sldMkLst>
        <pc:spChg chg="del">
          <ac:chgData name="Timothy makori" userId="46007e21adb3e253" providerId="LiveId" clId="{F1AB823D-01B2-47A6-9345-ED8201C2AA4D}" dt="2026-08-26T12:11:51.110" v="67" actId="478"/>
          <ac:spMkLst>
            <pc:docMk/>
            <pc:sldMk cId="0" sldId="258"/>
            <ac:spMk id="2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1:54.555" v="68" actId="1076"/>
          <ac:spMkLst>
            <pc:docMk/>
            <pc:sldMk cId="0" sldId="258"/>
            <ac:spMk id="3" creationId="{00000000-0000-0000-0000-000000000000}"/>
          </ac:spMkLst>
        </pc:spChg>
        <pc:spChg chg="del">
          <ac:chgData name="Timothy makori" userId="46007e21adb3e253" providerId="LiveId" clId="{F1AB823D-01B2-47A6-9345-ED8201C2AA4D}" dt="2026-08-26T12:11:45.633" v="64" actId="478"/>
          <ac:spMkLst>
            <pc:docMk/>
            <pc:sldMk cId="0" sldId="258"/>
            <ac:spMk id="4" creationId="{00000000-0000-0000-0000-000000000000}"/>
          </ac:spMkLst>
        </pc:spChg>
        <pc:spChg chg="del">
          <ac:chgData name="Timothy makori" userId="46007e21adb3e253" providerId="LiveId" clId="{F1AB823D-01B2-47A6-9345-ED8201C2AA4D}" dt="2026-08-26T12:08:22.916" v="0" actId="478"/>
          <ac:spMkLst>
            <pc:docMk/>
            <pc:sldMk cId="0" sldId="258"/>
            <ac:spMk id="6" creationId="{00000000-0000-0000-0000-000000000000}"/>
          </ac:spMkLst>
        </pc:spChg>
        <pc:graphicFrameChg chg="modGraphic">
          <ac:chgData name="Timothy makori" userId="46007e21adb3e253" providerId="LiveId" clId="{F1AB823D-01B2-47A6-9345-ED8201C2AA4D}" dt="2026-08-26T12:11:24.941" v="63" actId="403"/>
          <ac:graphicFrameMkLst>
            <pc:docMk/>
            <pc:sldMk cId="0" sldId="258"/>
            <ac:graphicFrameMk id="5" creationId="{00000000-0000-0000-0000-000000000000}"/>
          </ac:graphicFrameMkLst>
        </pc:graphicFrameChg>
      </pc:sldChg>
      <pc:sldChg chg="delSp modSp mod">
        <pc:chgData name="Timothy makori" userId="46007e21adb3e253" providerId="LiveId" clId="{F1AB823D-01B2-47A6-9345-ED8201C2AA4D}" dt="2026-08-27T02:17:49.268" v="146" actId="478"/>
        <pc:sldMkLst>
          <pc:docMk/>
          <pc:sldMk cId="0" sldId="259"/>
        </pc:sldMkLst>
        <pc:spChg chg="del">
          <ac:chgData name="Timothy makori" userId="46007e21adb3e253" providerId="LiveId" clId="{F1AB823D-01B2-47A6-9345-ED8201C2AA4D}" dt="2026-08-26T12:12:25.805" v="78" actId="478"/>
          <ac:spMkLst>
            <pc:docMk/>
            <pc:sldMk cId="0" sldId="259"/>
            <ac:spMk id="2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2:36.797" v="81" actId="108"/>
          <ac:spMkLst>
            <pc:docMk/>
            <pc:sldMk cId="0" sldId="259"/>
            <ac:spMk id="3" creationId="{00000000-0000-0000-0000-000000000000}"/>
          </ac:spMkLst>
        </pc:spChg>
        <pc:spChg chg="del">
          <ac:chgData name="Timothy makori" userId="46007e21adb3e253" providerId="LiveId" clId="{F1AB823D-01B2-47A6-9345-ED8201C2AA4D}" dt="2026-08-27T02:17:49.268" v="146" actId="478"/>
          <ac:spMkLst>
            <pc:docMk/>
            <pc:sldMk cId="0" sldId="259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2:09.243" v="73" actId="403"/>
          <ac:spMkLst>
            <pc:docMk/>
            <pc:sldMk cId="0" sldId="259"/>
            <ac:spMk id="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2:15.835" v="75" actId="403"/>
          <ac:spMkLst>
            <pc:docMk/>
            <pc:sldMk cId="0" sldId="259"/>
            <ac:spMk id="9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2:19.346" v="77" actId="403"/>
          <ac:spMkLst>
            <pc:docMk/>
            <pc:sldMk cId="0" sldId="259"/>
            <ac:spMk id="11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7:53.091" v="147" actId="478"/>
        <pc:sldMkLst>
          <pc:docMk/>
          <pc:sldMk cId="0" sldId="260"/>
        </pc:sldMkLst>
        <pc:spChg chg="del">
          <ac:chgData name="Timothy makori" userId="46007e21adb3e253" providerId="LiveId" clId="{F1AB823D-01B2-47A6-9345-ED8201C2AA4D}" dt="2026-08-26T12:13:29.315" v="86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Timothy makori" userId="46007e21adb3e253" providerId="LiveId" clId="{F1AB823D-01B2-47A6-9345-ED8201C2AA4D}" dt="2026-08-27T02:17:53.091" v="147" actId="478"/>
          <ac:spMkLst>
            <pc:docMk/>
            <pc:sldMk cId="0" sldId="260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3:12.219" v="83" actId="403"/>
          <ac:spMkLst>
            <pc:docMk/>
            <pc:sldMk cId="0" sldId="260"/>
            <ac:spMk id="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3:15.816" v="85" actId="403"/>
          <ac:spMkLst>
            <pc:docMk/>
            <pc:sldMk cId="0" sldId="260"/>
            <ac:spMk id="9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7:56.534" v="148" actId="478"/>
        <pc:sldMkLst>
          <pc:docMk/>
          <pc:sldMk cId="0" sldId="261"/>
        </pc:sldMkLst>
        <pc:spChg chg="del">
          <ac:chgData name="Timothy makori" userId="46007e21adb3e253" providerId="LiveId" clId="{F1AB823D-01B2-47A6-9345-ED8201C2AA4D}" dt="2026-08-27T02:17:56.534" v="148" actId="478"/>
          <ac:spMkLst>
            <pc:docMk/>
            <pc:sldMk cId="0" sldId="261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3:47.625" v="88" actId="403"/>
          <ac:spMkLst>
            <pc:docMk/>
            <pc:sldMk cId="0" sldId="261"/>
            <ac:spMk id="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3:50.486" v="90" actId="403"/>
          <ac:spMkLst>
            <pc:docMk/>
            <pc:sldMk cId="0" sldId="261"/>
            <ac:spMk id="9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4:02.042" v="93" actId="403"/>
          <ac:spMkLst>
            <pc:docMk/>
            <pc:sldMk cId="0" sldId="261"/>
            <ac:spMk id="11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8:01.264" v="149" actId="478"/>
        <pc:sldMkLst>
          <pc:docMk/>
          <pc:sldMk cId="0" sldId="262"/>
        </pc:sldMkLst>
        <pc:spChg chg="del">
          <ac:chgData name="Timothy makori" userId="46007e21adb3e253" providerId="LiveId" clId="{F1AB823D-01B2-47A6-9345-ED8201C2AA4D}" dt="2026-08-27T02:18:01.264" v="149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4:39.854" v="94" actId="207"/>
          <ac:spMkLst>
            <pc:docMk/>
            <pc:sldMk cId="0" sldId="262"/>
            <ac:spMk id="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17.994" v="114" actId="2710"/>
          <ac:spMkLst>
            <pc:docMk/>
            <pc:sldMk cId="0" sldId="262"/>
            <ac:spMk id="8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4:43.447" v="95" actId="20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20.465" v="115" actId="271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4:47.841" v="96" actId="207"/>
          <ac:spMkLst>
            <pc:docMk/>
            <pc:sldMk cId="0" sldId="262"/>
            <ac:spMk id="13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22.753" v="116" actId="2710"/>
          <ac:spMkLst>
            <pc:docMk/>
            <pc:sldMk cId="0" sldId="262"/>
            <ac:spMk id="14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4:51.457" v="97" actId="207"/>
          <ac:spMkLst>
            <pc:docMk/>
            <pc:sldMk cId="0" sldId="262"/>
            <ac:spMk id="16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25.777" v="117" actId="2710"/>
          <ac:spMkLst>
            <pc:docMk/>
            <pc:sldMk cId="0" sldId="262"/>
            <ac:spMk id="1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4:55.032" v="98" actId="207"/>
          <ac:spMkLst>
            <pc:docMk/>
            <pc:sldMk cId="0" sldId="262"/>
            <ac:spMk id="19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28.573" v="118" actId="2710"/>
          <ac:spMkLst>
            <pc:docMk/>
            <pc:sldMk cId="0" sldId="262"/>
            <ac:spMk id="20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8:04.281" v="150" actId="478"/>
        <pc:sldMkLst>
          <pc:docMk/>
          <pc:sldMk cId="0" sldId="263"/>
        </pc:sldMkLst>
        <pc:spChg chg="del">
          <ac:chgData name="Timothy makori" userId="46007e21adb3e253" providerId="LiveId" clId="{F1AB823D-01B2-47A6-9345-ED8201C2AA4D}" dt="2026-08-27T02:18:04.281" v="150" actId="478"/>
          <ac:spMkLst>
            <pc:docMk/>
            <pc:sldMk cId="0" sldId="263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35.428" v="120" actId="403"/>
          <ac:spMkLst>
            <pc:docMk/>
            <pc:sldMk cId="0" sldId="263"/>
            <ac:spMk id="7" creationId="{00000000-0000-0000-0000-000000000000}"/>
          </ac:spMkLst>
        </pc:spChg>
      </pc:sldChg>
      <pc:sldChg chg="delSp mod">
        <pc:chgData name="Timothy makori" userId="46007e21adb3e253" providerId="LiveId" clId="{F1AB823D-01B2-47A6-9345-ED8201C2AA4D}" dt="2026-08-27T02:18:08.434" v="151" actId="478"/>
        <pc:sldMkLst>
          <pc:docMk/>
          <pc:sldMk cId="0" sldId="264"/>
        </pc:sldMkLst>
        <pc:spChg chg="del">
          <ac:chgData name="Timothy makori" userId="46007e21adb3e253" providerId="LiveId" clId="{F1AB823D-01B2-47A6-9345-ED8201C2AA4D}" dt="2026-08-27T02:18:08.434" v="151" actId="478"/>
          <ac:spMkLst>
            <pc:docMk/>
            <pc:sldMk cId="0" sldId="264"/>
            <ac:spMk id="5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8:40.930" v="159" actId="478"/>
        <pc:sldMkLst>
          <pc:docMk/>
          <pc:sldMk cId="0" sldId="265"/>
        </pc:sldMkLst>
        <pc:spChg chg="del">
          <ac:chgData name="Timothy makori" userId="46007e21adb3e253" providerId="LiveId" clId="{F1AB823D-01B2-47A6-9345-ED8201C2AA4D}" dt="2026-08-27T02:18:40.930" v="159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5:53.814" v="124" actId="2710"/>
          <ac:spMkLst>
            <pc:docMk/>
            <pc:sldMk cId="0" sldId="265"/>
            <ac:spMk id="7" creationId="{00000000-0000-0000-0000-000000000000}"/>
          </ac:spMkLst>
        </pc:spChg>
      </pc:sldChg>
      <pc:sldChg chg="delSp mod">
        <pc:chgData name="Timothy makori" userId="46007e21adb3e253" providerId="LiveId" clId="{F1AB823D-01B2-47A6-9345-ED8201C2AA4D}" dt="2026-08-27T02:18:12.689" v="152" actId="478"/>
        <pc:sldMkLst>
          <pc:docMk/>
          <pc:sldMk cId="0" sldId="266"/>
        </pc:sldMkLst>
        <pc:spChg chg="del">
          <ac:chgData name="Timothy makori" userId="46007e21adb3e253" providerId="LiveId" clId="{F1AB823D-01B2-47A6-9345-ED8201C2AA4D}" dt="2026-08-27T02:18:12.689" v="152" actId="478"/>
          <ac:spMkLst>
            <pc:docMk/>
            <pc:sldMk cId="0" sldId="266"/>
            <ac:spMk id="5" creationId="{00000000-0000-0000-0000-000000000000}"/>
          </ac:spMkLst>
        </pc:spChg>
      </pc:sldChg>
      <pc:sldChg chg="delSp mod">
        <pc:chgData name="Timothy makori" userId="46007e21adb3e253" providerId="LiveId" clId="{F1AB823D-01B2-47A6-9345-ED8201C2AA4D}" dt="2026-08-27T02:18:15.683" v="153" actId="478"/>
        <pc:sldMkLst>
          <pc:docMk/>
          <pc:sldMk cId="0" sldId="267"/>
        </pc:sldMkLst>
        <pc:spChg chg="del">
          <ac:chgData name="Timothy makori" userId="46007e21adb3e253" providerId="LiveId" clId="{F1AB823D-01B2-47A6-9345-ED8201C2AA4D}" dt="2026-08-27T02:18:15.683" v="153" actId="478"/>
          <ac:spMkLst>
            <pc:docMk/>
            <pc:sldMk cId="0" sldId="267"/>
            <ac:spMk id="5" creationId="{00000000-0000-0000-0000-000000000000}"/>
          </ac:spMkLst>
        </pc:spChg>
      </pc:sldChg>
      <pc:sldChg chg="delSp mod">
        <pc:chgData name="Timothy makori" userId="46007e21adb3e253" providerId="LiveId" clId="{F1AB823D-01B2-47A6-9345-ED8201C2AA4D}" dt="2026-08-27T02:18:18.610" v="154" actId="478"/>
        <pc:sldMkLst>
          <pc:docMk/>
          <pc:sldMk cId="0" sldId="268"/>
        </pc:sldMkLst>
        <pc:spChg chg="del">
          <ac:chgData name="Timothy makori" userId="46007e21adb3e253" providerId="LiveId" clId="{F1AB823D-01B2-47A6-9345-ED8201C2AA4D}" dt="2026-08-27T02:18:18.610" v="154" actId="478"/>
          <ac:spMkLst>
            <pc:docMk/>
            <pc:sldMk cId="0" sldId="268"/>
            <ac:spMk id="5" creationId="{00000000-0000-0000-0000-000000000000}"/>
          </ac:spMkLst>
        </pc:spChg>
      </pc:sldChg>
      <pc:sldChg chg="delSp mod">
        <pc:chgData name="Timothy makori" userId="46007e21adb3e253" providerId="LiveId" clId="{F1AB823D-01B2-47A6-9345-ED8201C2AA4D}" dt="2026-08-27T02:18:21.926" v="155" actId="478"/>
        <pc:sldMkLst>
          <pc:docMk/>
          <pc:sldMk cId="0" sldId="269"/>
        </pc:sldMkLst>
        <pc:spChg chg="del">
          <ac:chgData name="Timothy makori" userId="46007e21adb3e253" providerId="LiveId" clId="{F1AB823D-01B2-47A6-9345-ED8201C2AA4D}" dt="2026-08-27T02:18:21.926" v="155" actId="478"/>
          <ac:spMkLst>
            <pc:docMk/>
            <pc:sldMk cId="0" sldId="269"/>
            <ac:spMk id="5" creationId="{00000000-0000-0000-0000-000000000000}"/>
          </ac:spMkLst>
        </pc:spChg>
      </pc:sldChg>
      <pc:sldChg chg="delSp mod">
        <pc:chgData name="Timothy makori" userId="46007e21adb3e253" providerId="LiveId" clId="{F1AB823D-01B2-47A6-9345-ED8201C2AA4D}" dt="2026-08-27T02:18:33.402" v="158" actId="478"/>
        <pc:sldMkLst>
          <pc:docMk/>
          <pc:sldMk cId="0" sldId="270"/>
        </pc:sldMkLst>
        <pc:spChg chg="del">
          <ac:chgData name="Timothy makori" userId="46007e21adb3e253" providerId="LiveId" clId="{F1AB823D-01B2-47A6-9345-ED8201C2AA4D}" dt="2026-08-27T02:18:33.402" v="158" actId="478"/>
          <ac:spMkLst>
            <pc:docMk/>
            <pc:sldMk cId="0" sldId="270"/>
            <ac:spMk id="5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8:25.625" v="156" actId="478"/>
        <pc:sldMkLst>
          <pc:docMk/>
          <pc:sldMk cId="0" sldId="271"/>
        </pc:sldMkLst>
        <pc:spChg chg="del">
          <ac:chgData name="Timothy makori" userId="46007e21adb3e253" providerId="LiveId" clId="{F1AB823D-01B2-47A6-9345-ED8201C2AA4D}" dt="2026-08-27T02:18:25.625" v="156" actId="478"/>
          <ac:spMkLst>
            <pc:docMk/>
            <pc:sldMk cId="0" sldId="271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17.811" v="126" actId="403"/>
          <ac:spMkLst>
            <pc:docMk/>
            <pc:sldMk cId="0" sldId="271"/>
            <ac:spMk id="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20.368" v="128" actId="403"/>
          <ac:spMkLst>
            <pc:docMk/>
            <pc:sldMk cId="0" sldId="271"/>
            <ac:spMk id="9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23.862" v="130" actId="403"/>
          <ac:spMkLst>
            <pc:docMk/>
            <pc:sldMk cId="0" sldId="271"/>
            <ac:spMk id="11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27.225" v="132" actId="403"/>
          <ac:spMkLst>
            <pc:docMk/>
            <pc:sldMk cId="0" sldId="271"/>
            <ac:spMk id="13" creationId="{00000000-0000-0000-0000-000000000000}"/>
          </ac:spMkLst>
        </pc:spChg>
      </pc:sldChg>
      <pc:sldChg chg="delSp modSp mod">
        <pc:chgData name="Timothy makori" userId="46007e21adb3e253" providerId="LiveId" clId="{F1AB823D-01B2-47A6-9345-ED8201C2AA4D}" dt="2026-08-27T02:18:28.271" v="157" actId="478"/>
        <pc:sldMkLst>
          <pc:docMk/>
          <pc:sldMk cId="0" sldId="272"/>
        </pc:sldMkLst>
        <pc:spChg chg="del">
          <ac:chgData name="Timothy makori" userId="46007e21adb3e253" providerId="LiveId" clId="{F1AB823D-01B2-47A6-9345-ED8201C2AA4D}" dt="2026-08-27T02:18:28.271" v="157" actId="478"/>
          <ac:spMkLst>
            <pc:docMk/>
            <pc:sldMk cId="0" sldId="272"/>
            <ac:spMk id="5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34.179" v="134" actId="403"/>
          <ac:spMkLst>
            <pc:docMk/>
            <pc:sldMk cId="0" sldId="272"/>
            <ac:spMk id="8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37.293" v="136" actId="403"/>
          <ac:spMkLst>
            <pc:docMk/>
            <pc:sldMk cId="0" sldId="272"/>
            <ac:spMk id="11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40.094" v="138" actId="403"/>
          <ac:spMkLst>
            <pc:docMk/>
            <pc:sldMk cId="0" sldId="272"/>
            <ac:spMk id="14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42.868" v="140" actId="403"/>
          <ac:spMkLst>
            <pc:docMk/>
            <pc:sldMk cId="0" sldId="272"/>
            <ac:spMk id="17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45.670" v="142" actId="403"/>
          <ac:spMkLst>
            <pc:docMk/>
            <pc:sldMk cId="0" sldId="272"/>
            <ac:spMk id="20" creationId="{00000000-0000-0000-0000-000000000000}"/>
          </ac:spMkLst>
        </pc:spChg>
        <pc:spChg chg="mod">
          <ac:chgData name="Timothy makori" userId="46007e21adb3e253" providerId="LiveId" clId="{F1AB823D-01B2-47A6-9345-ED8201C2AA4D}" dt="2026-08-26T12:16:48.373" v="144" actId="403"/>
          <ac:spMkLst>
            <pc:docMk/>
            <pc:sldMk cId="0" sldId="272"/>
            <ac:spMk id="23" creationId="{00000000-0000-0000-0000-000000000000}"/>
          </ac:spMkLst>
        </pc:spChg>
      </pc:sldChg>
      <pc:sldChg chg="del">
        <pc:chgData name="Timothy makori" userId="46007e21adb3e253" providerId="LiveId" clId="{F1AB823D-01B2-47A6-9345-ED8201C2AA4D}" dt="2026-08-26T12:16:50.276" v="145" actId="47"/>
        <pc:sldMkLst>
          <pc:docMk/>
          <pc:sldMk cId="0" sldId="27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F20ACD-8FB3-0205-F804-2763436892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96" y="79130"/>
            <a:ext cx="998680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5996" y="2249190"/>
            <a:ext cx="987552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200" b="1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rgbClr val="FF0000"/>
                </a:solidFill>
              </a:rPr>
              <a:t>Writing Clean Code in </a:t>
            </a:r>
            <a:endParaRPr lang="en-US" dirty="0">
              <a:solidFill>
                <a:srgbClr val="FF0000"/>
              </a:solidFill>
            </a:endParaRPr>
          </a:p>
          <a:p>
            <a:pPr>
              <a:spcAft>
                <a:spcPts val="800"/>
              </a:spcAft>
              <a:defRPr sz="3200" b="1">
                <a:solidFill>
                  <a:srgbClr val="FFFFFF"/>
                </a:solidFill>
                <a:latin typeface="Calibri"/>
              </a:defRPr>
            </a:pPr>
            <a:r>
              <a:rPr dirty="0">
                <a:solidFill>
                  <a:srgbClr val="FF0000"/>
                </a:solidFill>
              </a:rPr>
              <a:t>Modern Laravel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9230" y="2194679"/>
            <a:ext cx="3738489" cy="4571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ENGINEERING MINDSET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The Clean Code Philosophy: Craftsmanship &amp; Care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143000"/>
            <a:ext cx="10725912" cy="128016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261872"/>
            <a:ext cx="1014984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 i="1">
                <a:solidFill>
                  <a:srgbClr val="0F2942"/>
                </a:solidFill>
              </a:defRPr>
            </a:pPr>
            <a:r>
              <a:rPr sz="1600" dirty="0"/>
              <a:t>“Any</a:t>
            </a:r>
            <a:r>
              <a:rPr lang="en-US" sz="1600" dirty="0"/>
              <a:t>one </a:t>
            </a:r>
            <a:r>
              <a:rPr sz="1600" dirty="0"/>
              <a:t>can write code that a computer can understand. Good programmers write code that humans can understand.”</a:t>
            </a:r>
          </a:p>
          <a:p>
            <a:pPr>
              <a:defRPr sz="950">
                <a:solidFill>
                  <a:srgbClr val="64748B"/>
                </a:solidFill>
              </a:defRPr>
            </a:pPr>
            <a:r>
              <a:rPr sz="1400" dirty="0"/>
              <a:t>— Martin Fowler (Refactoring)</a:t>
            </a:r>
            <a:r>
              <a:rPr lang="en-US" sz="1400" dirty="0"/>
              <a:t>, </a:t>
            </a:r>
            <a:r>
              <a:rPr sz="1400" dirty="0"/>
              <a:t>(Jamie Peters: 'Writing code every day is not a job, it is a craft.')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10896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3246120"/>
            <a:ext cx="2962656" cy="2146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1250" b="1">
                <a:solidFill>
                  <a:srgbClr val="1E4E79"/>
                </a:solidFill>
              </a:defRPr>
            </a:pPr>
            <a:r>
              <a:rPr sz="1600" dirty="0"/>
              <a:t>1. Readability Over Cleverness</a:t>
            </a:r>
          </a:p>
          <a:p>
            <a:pPr>
              <a:lnSpc>
                <a:spcPct val="150000"/>
              </a:lnSpc>
              <a:defRPr sz="950">
                <a:solidFill>
                  <a:srgbClr val="1E293B"/>
                </a:solidFill>
              </a:defRPr>
            </a:pPr>
            <a:r>
              <a:rPr sz="1400" dirty="0"/>
              <a:t>Code is read 10x more often than it is written. Optimize for the engineer debugging a midnight ICU emergency in 3 years, not for writing the shortest one-liner today.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5696" y="310896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08576" y="3246120"/>
            <a:ext cx="2962656" cy="2146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1250" b="1">
                <a:solidFill>
                  <a:srgbClr val="1E4E79"/>
                </a:solidFill>
              </a:defRPr>
            </a:pPr>
            <a:r>
              <a:rPr sz="1600" dirty="0"/>
              <a:t>2. Predictability &amp; Zero Surprises</a:t>
            </a:r>
          </a:p>
          <a:p>
            <a:pPr>
              <a:lnSpc>
                <a:spcPct val="150000"/>
              </a:lnSpc>
              <a:defRPr sz="950">
                <a:solidFill>
                  <a:srgbClr val="1E293B"/>
                </a:solidFill>
              </a:defRPr>
            </a:pPr>
            <a:r>
              <a:rPr sz="1400" dirty="0"/>
              <a:t>Methods should do exactly what their names imply—nothing more, nothing hidden. Avoid unexpected side-effects, hidden state mutations, and silent failures.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2" y="310896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02752" y="3246120"/>
            <a:ext cx="2962656" cy="21928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1250" b="1">
                <a:solidFill>
                  <a:srgbClr val="1E4E79"/>
                </a:solidFill>
              </a:defRPr>
            </a:pPr>
            <a:r>
              <a:rPr sz="1600" dirty="0"/>
              <a:t>3. Maintainability (10-Year Horizon)</a:t>
            </a:r>
          </a:p>
          <a:p>
            <a:pPr>
              <a:lnSpc>
                <a:spcPct val="150000"/>
              </a:lnSpc>
              <a:defRPr sz="950">
                <a:solidFill>
                  <a:srgbClr val="1E293B"/>
                </a:solidFill>
              </a:defRPr>
            </a:pPr>
            <a:r>
              <a:rPr sz="1400" dirty="0"/>
              <a:t>HMIS is an enterprise foundation for </a:t>
            </a:r>
            <a:r>
              <a:rPr lang="en-US" sz="1400" dirty="0"/>
              <a:t>a </a:t>
            </a:r>
            <a:r>
              <a:rPr sz="1400" dirty="0"/>
              <a:t>Hospital. Writing clean code keeps our velocity fast even as the system grows to 50+ modules.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852624"/>
            <a:ext cx="530658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rPr sz="2400" dirty="0"/>
              <a:t>The Zen of Python vs. The Zen of Laravel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967734"/>
              </p:ext>
            </p:extLst>
          </p:nvPr>
        </p:nvGraphicFramePr>
        <p:xfrm>
          <a:off x="731520" y="1463040"/>
          <a:ext cx="10725912" cy="4499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2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0070"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400" dirty="0"/>
                        <a:t>The Zen of Python (import this)</a:t>
                      </a:r>
                    </a:p>
                  </a:txBody>
                  <a:tcPr anchor="ctr">
                    <a:solidFill>
                      <a:srgbClr val="30699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400"/>
                        <a:t>The Zen of Laravel (The Artisan Way)</a:t>
                      </a:r>
                    </a:p>
                  </a:txBody>
                  <a:tcPr anchor="ctr">
                    <a:solidFill>
                      <a:srgbClr val="E11D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Beautiful is better than ugly.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/>
                        <a:t>→ Elegance and developer joy come first.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Explicit is better than implicit.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/>
                        <a:t>→ Convention over configuration, but explicit at data boundaries.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Simple is better than complex.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/>
                        <a:t>→ Pragmatic solutions beat over-abstracted architecture.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Flat is better than nested.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/>
                        <a:t>→ Guard clauses and early returns over arrow anti-patterns.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Readability counts.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/>
                        <a:t>→ Code should read like expressive prose.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Errors should never pass silently.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/>
                        <a:t>→ Domain exceptions over silent false/null returns.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0070">
                <a:tc>
                  <a:txBody>
                    <a:bodyPr/>
                    <a:lstStyle/>
                    <a:p>
                      <a:pPr>
                        <a:defRPr sz="950" b="1">
                          <a:solidFill>
                            <a:srgbClr val="1E293B"/>
                          </a:solidFill>
                          <a:latin typeface="Calibri"/>
                        </a:defRPr>
                      </a:pPr>
                      <a:r>
                        <a:rPr sz="1600"/>
                        <a:t>▪ There should be one obvious way to do it.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F2942"/>
                          </a:solidFill>
                          <a:latin typeface="Calibri"/>
                        </a:defRPr>
                      </a:pPr>
                      <a:r>
                        <a:rPr sz="1600" dirty="0"/>
                        <a:t>→ Standardized ecosystem: Form Requests, API Resources, Actions, Policies.</a:t>
                      </a:r>
                    </a:p>
                  </a:txBody>
                  <a:tcPr anchor="ctr"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21792"/>
            <a:ext cx="10698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rPr sz="2400" b="1" dirty="0">
                <a:solidFill>
                  <a:srgbClr val="0F2942"/>
                </a:solidFill>
                <a:latin typeface="Calibri"/>
              </a:rPr>
              <a:t>Functions &amp; Methods: Small, Focused &amp; Single-Purpose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rPr dirty="0"/>
              <a:t>A function should do ONE thing, do it completely, and do it well.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28416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2962656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1E4E79"/>
                </a:solidFill>
              </a:defRPr>
            </a:pPr>
            <a:r>
              <a:rPr sz="1400" dirty="0"/>
              <a:t>1. Small &amp; Single Responsibility</a:t>
            </a:r>
          </a:p>
          <a:p>
            <a:pPr>
              <a:defRPr sz="919">
                <a:solidFill>
                  <a:srgbClr val="1E293B"/>
                </a:solidFill>
              </a:defRPr>
            </a:pPr>
            <a:r>
              <a:rPr sz="1200" dirty="0"/>
              <a:t>Keep methods under 20–30 lines. If a method does validation, calculation, logging, and database updates, break it into composed helper methods.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645920"/>
            <a:ext cx="3328416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08576" y="1783080"/>
            <a:ext cx="2962656" cy="1146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1E4E79"/>
                </a:solidFill>
              </a:defRPr>
            </a:pPr>
            <a:r>
              <a:rPr sz="1600" dirty="0"/>
              <a:t>2. Minimize Parameters (≤ 3 </a:t>
            </a:r>
            <a:r>
              <a:rPr sz="1600" dirty="0" err="1"/>
              <a:t>Args</a:t>
            </a:r>
            <a:r>
              <a:rPr sz="1600" dirty="0"/>
              <a:t>)</a:t>
            </a:r>
          </a:p>
          <a:p>
            <a:pPr>
              <a:defRPr sz="919">
                <a:solidFill>
                  <a:srgbClr val="1E293B"/>
                </a:solidFill>
              </a:defRPr>
            </a:pPr>
            <a:r>
              <a:rPr sz="1050" dirty="0"/>
              <a:t>Methods taking 5+ parameters are hard to call and test. Group related parameters into a Value Object or Data Transfer Object (DTO).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645920"/>
            <a:ext cx="3328416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2752" y="1783080"/>
            <a:ext cx="2962656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00" b="1">
                <a:solidFill>
                  <a:srgbClr val="1E4E79"/>
                </a:solidFill>
              </a:defRPr>
            </a:pPr>
            <a:r>
              <a:rPr sz="1600" dirty="0"/>
              <a:t>3. Avoid Side-Effects &amp; State Pollution</a:t>
            </a:r>
          </a:p>
          <a:p>
            <a:pPr>
              <a:defRPr sz="919">
                <a:solidFill>
                  <a:srgbClr val="1E293B"/>
                </a:solidFill>
              </a:defRPr>
            </a:pPr>
            <a:r>
              <a:rPr sz="1050" dirty="0"/>
              <a:t>A function named `</a:t>
            </a:r>
            <a:r>
              <a:rPr sz="1050" dirty="0" err="1"/>
              <a:t>calculateBillSubtotal</a:t>
            </a:r>
            <a:r>
              <a:rPr sz="1050" dirty="0"/>
              <a:t>()` should never mutate the database or trigger SMS notifications. Keep queries and commands separated (CQS).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474720"/>
            <a:ext cx="10725912" cy="25603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566160"/>
            <a:ext cx="10332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00" b="1">
                <a:solidFill>
                  <a:srgbClr val="0D9488"/>
                </a:solidFill>
                <a:latin typeface="Consolas"/>
              </a:defRPr>
            </a:pPr>
            <a:r>
              <a:rPr dirty="0"/>
              <a:t>Refactoring a Monolithic Method into Composed Domain Actions</a:t>
            </a:r>
          </a:p>
          <a:p>
            <a:pPr>
              <a:defRPr sz="850">
                <a:solidFill>
                  <a:srgbClr val="E2E8F0"/>
                </a:solidFill>
                <a:latin typeface="Consolas"/>
              </a:defRPr>
            </a:pPr>
            <a:r>
              <a:rPr dirty="0"/>
              <a:t>// ✅ Composed, readable orchestration method</a:t>
            </a:r>
            <a:br>
              <a:rPr dirty="0"/>
            </a:br>
            <a:r>
              <a:rPr dirty="0"/>
              <a:t>public function </a:t>
            </a:r>
            <a:r>
              <a:rPr dirty="0" err="1"/>
              <a:t>dischargePatient</a:t>
            </a:r>
            <a:r>
              <a:rPr dirty="0"/>
              <a:t>(Admission $admission, </a:t>
            </a:r>
            <a:r>
              <a:rPr dirty="0" err="1"/>
              <a:t>DischargeSummaryDTO</a:t>
            </a:r>
            <a:r>
              <a:rPr dirty="0"/>
              <a:t> $summary): Invoice</a:t>
            </a:r>
            <a:br>
              <a:rPr dirty="0"/>
            </a:br>
            <a:r>
              <a:rPr dirty="0"/>
              <a:t>{</a:t>
            </a:r>
            <a:br>
              <a:rPr dirty="0"/>
            </a:br>
            <a:r>
              <a:rPr dirty="0"/>
              <a:t>    $this-&gt;</a:t>
            </a:r>
            <a:r>
              <a:rPr dirty="0" err="1"/>
              <a:t>validateClinicalDischargeCriteria</a:t>
            </a:r>
            <a:r>
              <a:rPr dirty="0"/>
              <a:t>($admission);</a:t>
            </a:r>
            <a:br>
              <a:rPr dirty="0"/>
            </a:br>
            <a:r>
              <a:rPr dirty="0"/>
              <a:t>    $this-&gt;</a:t>
            </a:r>
            <a:r>
              <a:rPr dirty="0" err="1"/>
              <a:t>finalizeMedicationOrders</a:t>
            </a:r>
            <a:r>
              <a:rPr dirty="0"/>
              <a:t>($admission);</a:t>
            </a:r>
            <a:br>
              <a:rPr dirty="0"/>
            </a:br>
            <a:r>
              <a:rPr dirty="0"/>
              <a:t>    $invoice = $this-&gt;</a:t>
            </a:r>
            <a:r>
              <a:rPr dirty="0" err="1"/>
              <a:t>billingService</a:t>
            </a:r>
            <a:r>
              <a:rPr dirty="0"/>
              <a:t>-&gt;</a:t>
            </a:r>
            <a:r>
              <a:rPr dirty="0" err="1"/>
              <a:t>generateFinalDischargeInvoice</a:t>
            </a:r>
            <a:r>
              <a:rPr dirty="0"/>
              <a:t>($admission);</a:t>
            </a:r>
            <a:br>
              <a:rPr dirty="0"/>
            </a:br>
            <a:r>
              <a:rPr dirty="0"/>
              <a:t>    </a:t>
            </a:r>
            <a:br>
              <a:rPr dirty="0"/>
            </a:br>
            <a:r>
              <a:rPr dirty="0"/>
              <a:t>    $admission-&gt;</a:t>
            </a:r>
            <a:r>
              <a:rPr dirty="0" err="1"/>
              <a:t>markAsDischarged</a:t>
            </a:r>
            <a:r>
              <a:rPr dirty="0"/>
              <a:t>($summary);</a:t>
            </a:r>
            <a:br>
              <a:rPr dirty="0"/>
            </a:br>
            <a:r>
              <a:rPr dirty="0"/>
              <a:t>    event(new </a:t>
            </a:r>
            <a:r>
              <a:rPr dirty="0" err="1"/>
              <a:t>PatientDischargedEvent</a:t>
            </a:r>
            <a:r>
              <a:rPr dirty="0"/>
              <a:t>($admission, $invoice));</a:t>
            </a:r>
            <a:br>
              <a:rPr dirty="0"/>
            </a:br>
            <a:br>
              <a:rPr dirty="0"/>
            </a:br>
            <a:r>
              <a:rPr dirty="0"/>
              <a:t>    return $invoice;</a:t>
            </a:r>
            <a:br>
              <a:rPr dirty="0"/>
            </a:br>
            <a:r>
              <a:rPr dirty="0"/>
              <a:t>}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Guard Clauses: Eliminate Arrow Anti-Pattern &amp; Deep Nesting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rPr dirty="0"/>
              <a:t>Return early when preconditions fail to keep the happy path completely flat.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4754880" cy="3031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50" b="1">
                <a:solidFill>
                  <a:srgbClr val="E11D48"/>
                </a:solidFill>
              </a:defRPr>
            </a:pPr>
            <a:r>
              <a:rPr sz="1600" dirty="0"/>
              <a:t>❌ Bad: Deeply Nested Arrow Anti-Pattern</a:t>
            </a:r>
          </a:p>
          <a:p>
            <a:pPr>
              <a:defRPr sz="819">
                <a:solidFill>
                  <a:srgbClr val="1E293B"/>
                </a:solidFill>
                <a:latin typeface="Consolas"/>
              </a:defRPr>
            </a:pPr>
            <a:r>
              <a:rPr sz="1000" dirty="0"/>
              <a:t>public function </a:t>
            </a:r>
            <a:r>
              <a:rPr sz="1000" dirty="0" err="1"/>
              <a:t>processLabOrder</a:t>
            </a:r>
            <a:r>
              <a:rPr sz="1000" dirty="0"/>
              <a:t>($order) {</a:t>
            </a:r>
            <a:br>
              <a:rPr sz="1000" dirty="0"/>
            </a:br>
            <a:r>
              <a:rPr sz="1000" dirty="0"/>
              <a:t>    if ($order != null) {</a:t>
            </a:r>
            <a:br>
              <a:rPr sz="1000" dirty="0"/>
            </a:br>
            <a:r>
              <a:rPr sz="1000" dirty="0"/>
              <a:t>        if ($order-&gt;</a:t>
            </a:r>
            <a:r>
              <a:rPr sz="1000" dirty="0" err="1"/>
              <a:t>isPending</a:t>
            </a:r>
            <a:r>
              <a:rPr sz="1000" dirty="0"/>
              <a:t>()) {</a:t>
            </a:r>
            <a:br>
              <a:rPr sz="1000" dirty="0"/>
            </a:br>
            <a:r>
              <a:rPr sz="1000" dirty="0"/>
              <a:t>            if ($order-&gt;</a:t>
            </a:r>
            <a:r>
              <a:rPr sz="1000" dirty="0" err="1"/>
              <a:t>hasSpecimen</a:t>
            </a:r>
            <a:r>
              <a:rPr sz="1000" dirty="0"/>
              <a:t>()) {</a:t>
            </a:r>
            <a:br>
              <a:rPr sz="1000" dirty="0"/>
            </a:br>
            <a:r>
              <a:rPr sz="1000" dirty="0"/>
              <a:t>                if ($order-&gt;technician-&gt;</a:t>
            </a:r>
            <a:r>
              <a:rPr sz="1000" dirty="0" err="1"/>
              <a:t>isLicensed</a:t>
            </a:r>
            <a:r>
              <a:rPr sz="1000" dirty="0"/>
              <a:t>()) {</a:t>
            </a:r>
            <a:br>
              <a:rPr sz="1000" dirty="0"/>
            </a:br>
            <a:r>
              <a:rPr sz="1000" dirty="0"/>
              <a:t>                    // Actual work buried 5 levels deep</a:t>
            </a:r>
            <a:br>
              <a:rPr sz="1000" dirty="0"/>
            </a:br>
            <a:r>
              <a:rPr sz="1000" dirty="0"/>
              <a:t>                    return $this-&gt;</a:t>
            </a:r>
            <a:r>
              <a:rPr sz="1000" dirty="0" err="1"/>
              <a:t>executeTest</a:t>
            </a:r>
            <a:r>
              <a:rPr sz="1000" dirty="0"/>
              <a:t>($order);</a:t>
            </a:r>
            <a:br>
              <a:rPr sz="1000" dirty="0"/>
            </a:br>
            <a:r>
              <a:rPr sz="1000" dirty="0"/>
              <a:t>                } else {</a:t>
            </a:r>
            <a:br>
              <a:rPr sz="1000" dirty="0"/>
            </a:br>
            <a:r>
              <a:rPr sz="1000" dirty="0"/>
              <a:t>                    return 'Tech not licensed';</a:t>
            </a:r>
            <a:br>
              <a:rPr sz="1000" dirty="0"/>
            </a:br>
            <a:r>
              <a:rPr sz="1000" dirty="0"/>
              <a:t>                }</a:t>
            </a:r>
            <a:br>
              <a:rPr sz="1000" dirty="0"/>
            </a:br>
            <a:r>
              <a:rPr sz="1000" dirty="0"/>
              <a:t>            } else {</a:t>
            </a:r>
            <a:br>
              <a:rPr sz="1000" dirty="0"/>
            </a:br>
            <a:r>
              <a:rPr sz="1000" dirty="0"/>
              <a:t>                return 'No specimen';</a:t>
            </a:r>
            <a:br>
              <a:rPr sz="1000" dirty="0"/>
            </a:br>
            <a:r>
              <a:rPr sz="1000" dirty="0"/>
              <a:t>            }</a:t>
            </a:r>
            <a:br>
              <a:rPr sz="1000" dirty="0"/>
            </a:br>
            <a:r>
              <a:rPr sz="1000" dirty="0"/>
              <a:t>        }</a:t>
            </a:r>
            <a:br>
              <a:rPr sz="1000" dirty="0"/>
            </a:br>
            <a:r>
              <a:rPr sz="1000" dirty="0"/>
              <a:t>    }</a:t>
            </a:r>
            <a:br>
              <a:rPr sz="1000" dirty="0"/>
            </a:br>
            <a:r>
              <a:rPr sz="1000" dirty="0"/>
              <a:t>    return null;</a:t>
            </a:r>
            <a:br>
              <a:rPr sz="1000" dirty="0"/>
            </a:br>
            <a:r>
              <a:rPr sz="1000" dirty="0"/>
              <a:t>}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645920"/>
            <a:ext cx="5394960" cy="438912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0" y="1783080"/>
            <a:ext cx="5029200" cy="395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250" b="1">
                <a:solidFill>
                  <a:srgbClr val="10B981"/>
                </a:solidFill>
              </a:defRPr>
            </a:pPr>
            <a:r>
              <a:rPr sz="1600" dirty="0"/>
              <a:t>✅ Clean: Guard Clauses (Bouncer Pattern)</a:t>
            </a:r>
          </a:p>
          <a:p>
            <a:pPr>
              <a:defRPr sz="819">
                <a:solidFill>
                  <a:srgbClr val="E2E8F0"/>
                </a:solidFill>
                <a:latin typeface="Consolas"/>
              </a:defRPr>
            </a:pPr>
            <a:r>
              <a:rPr sz="1000" dirty="0"/>
              <a:t>public function </a:t>
            </a:r>
            <a:r>
              <a:rPr sz="1000" dirty="0" err="1"/>
              <a:t>processLabOrder</a:t>
            </a:r>
            <a:r>
              <a:rPr sz="1000" dirty="0"/>
              <a:t>(?</a:t>
            </a:r>
            <a:r>
              <a:rPr sz="1000" dirty="0" err="1"/>
              <a:t>LabOrder</a:t>
            </a:r>
            <a:r>
              <a:rPr sz="1000" dirty="0"/>
              <a:t> $order): </a:t>
            </a:r>
            <a:r>
              <a:rPr sz="1000" dirty="0" err="1"/>
              <a:t>TestResult</a:t>
            </a:r>
            <a:br>
              <a:rPr sz="1000" dirty="0"/>
            </a:br>
            <a:r>
              <a:rPr sz="1000" dirty="0"/>
              <a:t>{</a:t>
            </a:r>
            <a:br>
              <a:rPr sz="1000" dirty="0"/>
            </a:br>
            <a:r>
              <a:rPr sz="1000" dirty="0"/>
              <a:t>    // Guard 1: Verify existence &amp; status</a:t>
            </a:r>
            <a:br>
              <a:rPr sz="1000" dirty="0"/>
            </a:br>
            <a:r>
              <a:rPr sz="1000" dirty="0"/>
              <a:t>    if (!$order || !$order-&gt;</a:t>
            </a:r>
            <a:r>
              <a:rPr sz="1000" dirty="0" err="1"/>
              <a:t>isPending</a:t>
            </a:r>
            <a:r>
              <a:rPr sz="1000" dirty="0"/>
              <a:t>()) {</a:t>
            </a:r>
            <a:br>
              <a:rPr sz="1000" dirty="0"/>
            </a:br>
            <a:r>
              <a:rPr sz="1000" dirty="0"/>
              <a:t>        throw new </a:t>
            </a:r>
            <a:r>
              <a:rPr sz="1000" dirty="0" err="1"/>
              <a:t>InvalidOrderStateException</a:t>
            </a:r>
            <a:r>
              <a:rPr sz="1000" dirty="0"/>
              <a:t>('Order is not in pending state');</a:t>
            </a:r>
            <a:br>
              <a:rPr sz="1000" dirty="0"/>
            </a:br>
            <a:r>
              <a:rPr sz="1000" dirty="0"/>
              <a:t>    }</a:t>
            </a:r>
            <a:br>
              <a:rPr sz="1000" dirty="0"/>
            </a:br>
            <a:br>
              <a:rPr sz="1000" dirty="0"/>
            </a:br>
            <a:r>
              <a:rPr sz="1000" dirty="0"/>
              <a:t>    // Guard 2: Verify specimen collection</a:t>
            </a:r>
            <a:br>
              <a:rPr sz="1000" dirty="0"/>
            </a:br>
            <a:r>
              <a:rPr sz="1000" dirty="0"/>
              <a:t>    if (!$order-&gt;</a:t>
            </a:r>
            <a:r>
              <a:rPr sz="1000" dirty="0" err="1"/>
              <a:t>hasSpecimen</a:t>
            </a:r>
            <a:r>
              <a:rPr sz="1000" dirty="0"/>
              <a:t>()) {</a:t>
            </a:r>
            <a:br>
              <a:rPr sz="1000" dirty="0"/>
            </a:br>
            <a:r>
              <a:rPr sz="1000" dirty="0"/>
              <a:t>        throw new </a:t>
            </a:r>
            <a:r>
              <a:rPr sz="1000" dirty="0" err="1"/>
              <a:t>SpecimenMissingException</a:t>
            </a:r>
            <a:r>
              <a:rPr sz="1000" dirty="0"/>
              <a:t>('Specimen not yet collected');</a:t>
            </a:r>
            <a:br>
              <a:rPr sz="1000" dirty="0"/>
            </a:br>
            <a:r>
              <a:rPr sz="1000" dirty="0"/>
              <a:t>    }</a:t>
            </a:r>
            <a:br>
              <a:rPr sz="1000" dirty="0"/>
            </a:br>
            <a:br>
              <a:rPr sz="1000" dirty="0"/>
            </a:br>
            <a:r>
              <a:rPr sz="1000" dirty="0"/>
              <a:t>    // Guard 3: Verify authorization</a:t>
            </a:r>
            <a:br>
              <a:rPr sz="1000" dirty="0"/>
            </a:br>
            <a:r>
              <a:rPr sz="1000" dirty="0"/>
              <a:t>    if (!$order-&gt;technician-&gt;</a:t>
            </a:r>
            <a:r>
              <a:rPr sz="1000" dirty="0" err="1"/>
              <a:t>isLicensed</a:t>
            </a:r>
            <a:r>
              <a:rPr sz="1000" dirty="0"/>
              <a:t>()) {</a:t>
            </a:r>
            <a:br>
              <a:rPr sz="1000" dirty="0"/>
            </a:br>
            <a:r>
              <a:rPr sz="1000" dirty="0"/>
              <a:t>        throw new </a:t>
            </a:r>
            <a:r>
              <a:rPr sz="1000" dirty="0" err="1"/>
              <a:t>UnauthorizedTechnicianException</a:t>
            </a:r>
            <a:r>
              <a:rPr sz="1000" dirty="0"/>
              <a:t>('Unlicensed technician');</a:t>
            </a:r>
            <a:br>
              <a:rPr sz="1000" dirty="0"/>
            </a:br>
            <a:r>
              <a:rPr sz="1000" dirty="0"/>
              <a:t>    }</a:t>
            </a:r>
            <a:br>
              <a:rPr sz="1000" dirty="0"/>
            </a:br>
            <a:br>
              <a:rPr sz="1000" dirty="0"/>
            </a:br>
            <a:r>
              <a:rPr sz="1000" dirty="0"/>
              <a:t>    // Flat, readable happy path</a:t>
            </a:r>
            <a:br>
              <a:rPr sz="1000" dirty="0"/>
            </a:br>
            <a:r>
              <a:rPr sz="1000" dirty="0"/>
              <a:t>    return $this-&gt;</a:t>
            </a:r>
            <a:r>
              <a:rPr sz="1000" dirty="0" err="1"/>
              <a:t>executeTest</a:t>
            </a:r>
            <a:r>
              <a:rPr sz="1000" dirty="0"/>
              <a:t>($order);</a:t>
            </a:r>
            <a:br>
              <a:rPr sz="1000" dirty="0"/>
            </a:br>
            <a:r>
              <a:rPr sz="1000" dirty="0"/>
              <a:t>}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MODERN LANGUAGE FEATURES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Leveraging PHP 8.3+ Types &amp; Constructor Promotion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Strict types prevent runtime bugs, eliminate defensive `is_null` checks, and document code.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2962656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0F2942"/>
                </a:solidFill>
              </a:defRPr>
            </a:pPr>
            <a:r>
              <a:rPr sz="1600" dirty="0"/>
              <a:t>1. Constructor Promotion</a:t>
            </a:r>
          </a:p>
          <a:p>
            <a:pPr>
              <a:defRPr sz="919">
                <a:solidFill>
                  <a:srgbClr val="1E293B"/>
                </a:solidFill>
              </a:defRPr>
            </a:pPr>
            <a:r>
              <a:rPr sz="1050" dirty="0"/>
              <a:t>Eliminates repetitive property declarations and constructor assignments:</a:t>
            </a:r>
          </a:p>
          <a:p>
            <a:pPr>
              <a:defRPr sz="800">
                <a:solidFill>
                  <a:srgbClr val="1E4E79"/>
                </a:solidFill>
                <a:latin typeface="Consolas"/>
              </a:defRPr>
            </a:pPr>
            <a:r>
              <a:rPr sz="1000" dirty="0"/>
              <a:t>// ✅ Clean PHP 8.3</a:t>
            </a:r>
            <a:br>
              <a:rPr sz="1000" dirty="0"/>
            </a:br>
            <a:r>
              <a:rPr sz="1000" dirty="0"/>
              <a:t>final </a:t>
            </a:r>
            <a:r>
              <a:rPr sz="1000" dirty="0" err="1"/>
              <a:t>readonly</a:t>
            </a:r>
            <a:r>
              <a:rPr sz="1000" dirty="0"/>
              <a:t> class </a:t>
            </a:r>
            <a:r>
              <a:rPr sz="1000" dirty="0" err="1"/>
              <a:t>PatientService</a:t>
            </a:r>
            <a:r>
              <a:rPr sz="1000" dirty="0"/>
              <a:t> </a:t>
            </a:r>
            <a:br>
              <a:rPr sz="1000" dirty="0"/>
            </a:br>
            <a:r>
              <a:rPr sz="1000" dirty="0"/>
              <a:t>{</a:t>
            </a:r>
            <a:br>
              <a:rPr sz="1000" dirty="0"/>
            </a:br>
            <a:r>
              <a:rPr sz="1000" dirty="0"/>
              <a:t>    public function __construct(</a:t>
            </a:r>
            <a:br>
              <a:rPr sz="1000" dirty="0"/>
            </a:br>
            <a:r>
              <a:rPr sz="1000" dirty="0"/>
              <a:t>        private </a:t>
            </a:r>
            <a:r>
              <a:rPr sz="1000" dirty="0" err="1"/>
              <a:t>PatientRepository</a:t>
            </a:r>
            <a:r>
              <a:rPr sz="1000" dirty="0"/>
              <a:t> $patients,</a:t>
            </a:r>
            <a:br>
              <a:rPr sz="1000" dirty="0"/>
            </a:br>
            <a:r>
              <a:rPr sz="1000" dirty="0"/>
              <a:t>        private </a:t>
            </a:r>
            <a:r>
              <a:rPr sz="1000" dirty="0" err="1"/>
              <a:t>BillingEngine</a:t>
            </a:r>
            <a:r>
              <a:rPr sz="1000" dirty="0"/>
              <a:t> $billing,</a:t>
            </a:r>
            <a:br>
              <a:rPr sz="1000" dirty="0"/>
            </a:br>
            <a:r>
              <a:rPr sz="1000" dirty="0"/>
              <a:t>        private </a:t>
            </a:r>
            <a:r>
              <a:rPr sz="1000" dirty="0" err="1"/>
              <a:t>LoggerInterface</a:t>
            </a:r>
            <a:r>
              <a:rPr sz="1000" dirty="0"/>
              <a:t> $logger,</a:t>
            </a:r>
            <a:br>
              <a:rPr sz="1000" dirty="0"/>
            </a:br>
            <a:r>
              <a:rPr sz="1000" dirty="0"/>
              <a:t>    ) {}</a:t>
            </a:r>
            <a:br>
              <a:rPr sz="1000" dirty="0"/>
            </a:br>
            <a:r>
              <a:rPr sz="1000" dirty="0"/>
              <a:t>}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08576" y="1783080"/>
            <a:ext cx="296265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0F2942"/>
                </a:solidFill>
              </a:defRPr>
            </a:pPr>
            <a:r>
              <a:rPr sz="1600" dirty="0"/>
              <a:t>2. Strict Return &amp; Union Types</a:t>
            </a:r>
          </a:p>
          <a:p>
            <a:pPr>
              <a:defRPr sz="919">
                <a:solidFill>
                  <a:srgbClr val="1E293B"/>
                </a:solidFill>
              </a:defRPr>
            </a:pPr>
            <a:r>
              <a:rPr sz="1050" dirty="0"/>
              <a:t>Always declare strict types at the top of every file (`declare(</a:t>
            </a:r>
            <a:r>
              <a:rPr sz="1050" dirty="0" err="1"/>
              <a:t>strict_types</a:t>
            </a:r>
            <a:r>
              <a:rPr sz="1050" dirty="0"/>
              <a:t>=1);`):</a:t>
            </a:r>
          </a:p>
          <a:p>
            <a:pPr>
              <a:defRPr sz="800">
                <a:solidFill>
                  <a:srgbClr val="1E4E79"/>
                </a:solidFill>
                <a:latin typeface="Consolas"/>
              </a:defRPr>
            </a:pPr>
            <a:r>
              <a:rPr sz="1000" dirty="0"/>
              <a:t>// Union types &amp; Nullable types</a:t>
            </a:r>
            <a:br>
              <a:rPr sz="1000" dirty="0"/>
            </a:br>
            <a:r>
              <a:rPr sz="1000" dirty="0"/>
              <a:t>public function </a:t>
            </a:r>
            <a:r>
              <a:rPr sz="1000" dirty="0" err="1"/>
              <a:t>findByIdOrNin</a:t>
            </a:r>
            <a:r>
              <a:rPr sz="1000" dirty="0"/>
              <a:t>(</a:t>
            </a:r>
            <a:br>
              <a:rPr sz="1000" dirty="0"/>
            </a:br>
            <a:r>
              <a:rPr sz="1000" dirty="0"/>
              <a:t>    </a:t>
            </a:r>
            <a:r>
              <a:rPr sz="1000" dirty="0" err="1"/>
              <a:t>int|string</a:t>
            </a:r>
            <a:r>
              <a:rPr sz="1000" dirty="0"/>
              <a:t> $identifier</a:t>
            </a:r>
            <a:br>
              <a:rPr sz="1000" dirty="0"/>
            </a:br>
            <a:r>
              <a:rPr sz="1000" dirty="0"/>
              <a:t>): ?Patient {</a:t>
            </a:r>
            <a:br>
              <a:rPr sz="1000" dirty="0"/>
            </a:br>
            <a:r>
              <a:rPr sz="1000" dirty="0"/>
              <a:t>    return </a:t>
            </a:r>
            <a:r>
              <a:rPr sz="1000" dirty="0" err="1"/>
              <a:t>is_int</a:t>
            </a:r>
            <a:r>
              <a:rPr sz="1000" dirty="0"/>
              <a:t>($identifier)</a:t>
            </a:r>
            <a:br>
              <a:rPr sz="1000" dirty="0"/>
            </a:br>
            <a:r>
              <a:rPr sz="1000" dirty="0"/>
              <a:t>        ? $this-&gt;patients-&gt;find($identifier)</a:t>
            </a:r>
            <a:br>
              <a:rPr sz="1000" dirty="0"/>
            </a:br>
            <a:r>
              <a:rPr sz="1000" dirty="0"/>
              <a:t>        : $this-&gt;patients-&gt;</a:t>
            </a:r>
            <a:r>
              <a:rPr sz="1000" dirty="0" err="1"/>
              <a:t>findByNin</a:t>
            </a:r>
            <a:r>
              <a:rPr sz="1000" dirty="0"/>
              <a:t>($identifier);</a:t>
            </a:r>
            <a:br>
              <a:rPr sz="1000" dirty="0"/>
            </a:br>
            <a:r>
              <a:rPr sz="1000" dirty="0"/>
              <a:t>}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2752" y="1783080"/>
            <a:ext cx="2962656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0F2942"/>
                </a:solidFill>
              </a:defRPr>
            </a:pPr>
            <a:r>
              <a:rPr dirty="0"/>
              <a:t>3. Match Expressions</a:t>
            </a:r>
          </a:p>
          <a:p>
            <a:pPr>
              <a:defRPr sz="919">
                <a:solidFill>
                  <a:srgbClr val="1E293B"/>
                </a:solidFill>
              </a:defRPr>
            </a:pPr>
            <a:r>
              <a:rPr sz="1100" dirty="0"/>
              <a:t>Replace verbose `switch` statements with exhaustive `match` expressions:</a:t>
            </a:r>
          </a:p>
          <a:p>
            <a:pPr>
              <a:defRPr sz="800">
                <a:solidFill>
                  <a:srgbClr val="1E4E79"/>
                </a:solidFill>
                <a:latin typeface="Consolas"/>
              </a:defRPr>
            </a:pPr>
            <a:r>
              <a:rPr sz="1050" dirty="0"/>
              <a:t>// Safe, strict equality matching</a:t>
            </a:r>
            <a:br>
              <a:rPr sz="1050" dirty="0"/>
            </a:br>
            <a:r>
              <a:rPr sz="1050" dirty="0"/>
              <a:t>$rate = match($</a:t>
            </a:r>
            <a:r>
              <a:rPr sz="1050" dirty="0" err="1"/>
              <a:t>wardType</a:t>
            </a:r>
            <a:r>
              <a:rPr sz="1050" dirty="0"/>
              <a:t>) {</a:t>
            </a:r>
            <a:br>
              <a:rPr sz="1050" dirty="0"/>
            </a:br>
            <a:r>
              <a:rPr sz="1050" dirty="0"/>
              <a:t>    </a:t>
            </a:r>
            <a:r>
              <a:rPr sz="1050" dirty="0" err="1"/>
              <a:t>WardType</a:t>
            </a:r>
            <a:r>
              <a:rPr sz="1050" dirty="0"/>
              <a:t>::GENERAL =&gt; 1500.00,</a:t>
            </a:r>
            <a:br>
              <a:rPr sz="1050" dirty="0"/>
            </a:br>
            <a:r>
              <a:rPr sz="1050" dirty="0"/>
              <a:t>    </a:t>
            </a:r>
            <a:r>
              <a:rPr sz="1050" dirty="0" err="1"/>
              <a:t>WardType</a:t>
            </a:r>
            <a:r>
              <a:rPr sz="1050" dirty="0"/>
              <a:t>::HD_UNIT =&gt; 4500.00,</a:t>
            </a:r>
            <a:br>
              <a:rPr sz="1050" dirty="0"/>
            </a:br>
            <a:r>
              <a:rPr sz="1050" dirty="0"/>
              <a:t>    </a:t>
            </a:r>
            <a:r>
              <a:rPr sz="1050" dirty="0" err="1"/>
              <a:t>WardType</a:t>
            </a:r>
            <a:r>
              <a:rPr sz="1050" dirty="0"/>
              <a:t>::ICU     =&gt; 8500.00,</a:t>
            </a:r>
            <a:br>
              <a:rPr sz="1050" dirty="0"/>
            </a:br>
            <a:r>
              <a:rPr sz="1050" dirty="0"/>
              <a:t>};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OBJECT-ORIENTED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S.O.L.I.D. Principles in Enterprise Healthcare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Five design principles that protect software against rigidity, fragility, and technical debt.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9933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62456" y="1920240"/>
            <a:ext cx="731520" cy="731520"/>
          </a:xfrm>
          <a:prstGeom prst="ellipse">
            <a:avLst/>
          </a:prstGeom>
          <a:solidFill>
            <a:srgbClr val="0F2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D9488"/>
                </a:solidFill>
              </a:defRPr>
            </a:pPr>
            <a:r>
              <a:rPr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834640"/>
            <a:ext cx="1810512" cy="1631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E4E79"/>
                </a:solidFill>
              </a:defRPr>
            </a:pPr>
            <a:r>
              <a:rPr sz="1600" dirty="0"/>
              <a:t>Single Responsibility</a:t>
            </a:r>
          </a:p>
          <a:p>
            <a:pPr>
              <a:lnSpc>
                <a:spcPct val="150000"/>
              </a:lnSpc>
              <a:defRPr sz="880">
                <a:solidFill>
                  <a:srgbClr val="1E293B"/>
                </a:solidFill>
              </a:defRPr>
            </a:pPr>
            <a:r>
              <a:rPr sz="1050" dirty="0"/>
              <a:t>A class should have only one reason to change. Separate HTTP handling from business logic and database access.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07792" y="1645920"/>
            <a:ext cx="19933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538728" y="1920240"/>
            <a:ext cx="731520" cy="731520"/>
          </a:xfrm>
          <a:prstGeom prst="ellipse">
            <a:avLst/>
          </a:prstGeom>
          <a:solidFill>
            <a:srgbClr val="0F2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D9488"/>
                </a:solidFill>
              </a:defRPr>
            </a:pPr>
            <a:r>
              <a:rPr dirty="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99232" y="2834640"/>
            <a:ext cx="1810512" cy="162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E4E79"/>
                </a:solidFill>
              </a:defRPr>
            </a:pPr>
            <a:r>
              <a:rPr sz="1600" dirty="0"/>
              <a:t>Open / Closed</a:t>
            </a:r>
          </a:p>
          <a:p>
            <a:pPr>
              <a:lnSpc>
                <a:spcPct val="150000"/>
              </a:lnSpc>
              <a:defRPr sz="880">
                <a:solidFill>
                  <a:srgbClr val="1E293B"/>
                </a:solidFill>
              </a:defRPr>
            </a:pPr>
            <a:r>
              <a:rPr sz="1050" dirty="0"/>
              <a:t>Software entities should be open for extension, but closed for modification. Use strategy patterns for integrations.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84064" y="1645920"/>
            <a:ext cx="19933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715000" y="1920240"/>
            <a:ext cx="731520" cy="731520"/>
          </a:xfrm>
          <a:prstGeom prst="ellipse">
            <a:avLst/>
          </a:prstGeom>
          <a:solidFill>
            <a:srgbClr val="0F2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D9488"/>
                </a:solidFill>
              </a:defRPr>
            </a:pPr>
            <a:r>
              <a:rPr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75504" y="2834640"/>
            <a:ext cx="1810512" cy="162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E4E79"/>
                </a:solidFill>
              </a:defRPr>
            </a:pPr>
            <a:r>
              <a:rPr sz="1600" dirty="0"/>
              <a:t>Liskov Substitution</a:t>
            </a:r>
          </a:p>
          <a:p>
            <a:pPr>
              <a:lnSpc>
                <a:spcPct val="150000"/>
              </a:lnSpc>
              <a:defRPr sz="880">
                <a:solidFill>
                  <a:srgbClr val="1E293B"/>
                </a:solidFill>
              </a:defRPr>
            </a:pPr>
            <a:r>
              <a:rPr sz="1050" dirty="0"/>
              <a:t>Subtypes must be substitutable for their base types without altering system correctness or contract expectations.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60336" y="1645920"/>
            <a:ext cx="19933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891272" y="1920240"/>
            <a:ext cx="731520" cy="731520"/>
          </a:xfrm>
          <a:prstGeom prst="ellipse">
            <a:avLst/>
          </a:prstGeom>
          <a:solidFill>
            <a:srgbClr val="0F2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D9488"/>
                </a:solidFill>
              </a:defRPr>
            </a:pPr>
            <a:r>
              <a:rPr dirty="0">
                <a:solidFill>
                  <a:schemeClr val="bg1"/>
                </a:solidFill>
              </a:rPr>
              <a:t>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51776" y="2834640"/>
            <a:ext cx="1810512" cy="1874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E4E79"/>
                </a:solidFill>
              </a:defRPr>
            </a:pPr>
            <a:r>
              <a:rPr sz="1600" dirty="0"/>
              <a:t>Interface Segregation</a:t>
            </a:r>
          </a:p>
          <a:p>
            <a:pPr>
              <a:lnSpc>
                <a:spcPct val="150000"/>
              </a:lnSpc>
              <a:defRPr sz="880">
                <a:solidFill>
                  <a:srgbClr val="1E293B"/>
                </a:solidFill>
              </a:defRPr>
            </a:pPr>
            <a:r>
              <a:rPr sz="1050" dirty="0"/>
              <a:t>No client should be forced to depend on methods it does not use. Prefer small, focused interfaces over giant fat contracts.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36608" y="1645920"/>
            <a:ext cx="199339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067544" y="1920240"/>
            <a:ext cx="731520" cy="731520"/>
          </a:xfrm>
          <a:prstGeom prst="ellipse">
            <a:avLst/>
          </a:prstGeom>
          <a:solidFill>
            <a:srgbClr val="0F29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D9488"/>
                </a:solidFill>
              </a:defRPr>
            </a:pPr>
            <a:r>
              <a:rPr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28048" y="2834640"/>
            <a:ext cx="1810512" cy="1874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defRPr sz="1100" b="1">
                <a:solidFill>
                  <a:srgbClr val="1E4E79"/>
                </a:solidFill>
              </a:defRPr>
            </a:pPr>
            <a:r>
              <a:rPr sz="1600" dirty="0"/>
              <a:t>Dependency Inversion</a:t>
            </a:r>
          </a:p>
          <a:p>
            <a:pPr>
              <a:lnSpc>
                <a:spcPct val="150000"/>
              </a:lnSpc>
              <a:defRPr sz="880">
                <a:solidFill>
                  <a:srgbClr val="1E293B"/>
                </a:solidFill>
              </a:defRPr>
            </a:pPr>
            <a:r>
              <a:rPr sz="1050" dirty="0"/>
              <a:t>Depend on abstractions (interfaces), not on concretions. Inject contracts to enable easy testing and component decoupling.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rPr dirty="0"/>
              <a:t>S.O.L.I.D. — SINGLE RESPONSIBILITY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SRP in Practice: Skinny Controllers &amp; Dedicated Action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rPr dirty="0"/>
              <a:t>Controllers should only receive requests and return responses; business logic belongs in Actions.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4754880" cy="3436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rPr sz="1600" dirty="0"/>
              <a:t>❌ Bad: Fat 'God' Controller (Violates SRP)</a:t>
            </a:r>
          </a:p>
          <a:p>
            <a:pPr>
              <a:defRPr sz="750">
                <a:solidFill>
                  <a:srgbClr val="1E293B"/>
                </a:solidFill>
                <a:latin typeface="Consolas"/>
              </a:defRPr>
            </a:pPr>
            <a:r>
              <a:rPr sz="900" dirty="0"/>
              <a:t>class </a:t>
            </a:r>
            <a:r>
              <a:rPr sz="900" dirty="0" err="1"/>
              <a:t>PatientAdmissionController</a:t>
            </a:r>
            <a:r>
              <a:rPr sz="900" dirty="0"/>
              <a:t> extends Controller {</a:t>
            </a:r>
            <a:br>
              <a:rPr sz="900" dirty="0"/>
            </a:br>
            <a:r>
              <a:rPr sz="900" dirty="0"/>
              <a:t>    public function store(Request $request) {</a:t>
            </a:r>
            <a:br>
              <a:rPr sz="900" dirty="0"/>
            </a:br>
            <a:r>
              <a:rPr sz="900" dirty="0"/>
              <a:t>        // 1. Validation in controller</a:t>
            </a:r>
            <a:br>
              <a:rPr sz="900" dirty="0"/>
            </a:br>
            <a:r>
              <a:rPr sz="900" dirty="0"/>
              <a:t>        $request-&gt;validate(['</a:t>
            </a:r>
            <a:r>
              <a:rPr sz="900" dirty="0" err="1"/>
              <a:t>patient_id</a:t>
            </a:r>
            <a:r>
              <a:rPr sz="900" dirty="0"/>
              <a:t>' =&gt; 'required', ...]);</a:t>
            </a:r>
            <a:br>
              <a:rPr sz="900" dirty="0"/>
            </a:br>
            <a:r>
              <a:rPr sz="900" dirty="0"/>
              <a:t>        </a:t>
            </a:r>
            <a:br>
              <a:rPr sz="900" dirty="0"/>
            </a:br>
            <a:r>
              <a:rPr sz="900" dirty="0"/>
              <a:t>        // 2. Bed allocation query</a:t>
            </a:r>
            <a:br>
              <a:rPr sz="900" dirty="0"/>
            </a:br>
            <a:r>
              <a:rPr sz="900" dirty="0"/>
              <a:t>        $bed = Bed::where('id', $request-&gt;</a:t>
            </a:r>
            <a:r>
              <a:rPr sz="900" dirty="0" err="1"/>
              <a:t>bed_id</a:t>
            </a:r>
            <a:r>
              <a:rPr sz="900" dirty="0"/>
              <a:t>)-&gt;</a:t>
            </a:r>
            <a:r>
              <a:rPr sz="900" dirty="0" err="1"/>
              <a:t>lockForUpdate</a:t>
            </a:r>
            <a:r>
              <a:rPr sz="900" dirty="0"/>
              <a:t>()-&gt;first();</a:t>
            </a:r>
            <a:br>
              <a:rPr sz="900" dirty="0"/>
            </a:br>
            <a:r>
              <a:rPr sz="900" dirty="0"/>
              <a:t>        $bed-&gt;update(['status' =&gt; 'occupied']);</a:t>
            </a:r>
            <a:br>
              <a:rPr sz="900" dirty="0"/>
            </a:br>
            <a:r>
              <a:rPr sz="900" dirty="0"/>
              <a:t>        </a:t>
            </a:r>
            <a:br>
              <a:rPr sz="900" dirty="0"/>
            </a:br>
            <a:r>
              <a:rPr sz="900" dirty="0"/>
              <a:t>        // 3. Admission creation &amp; billing deposit calculation</a:t>
            </a:r>
            <a:br>
              <a:rPr sz="900" dirty="0"/>
            </a:br>
            <a:r>
              <a:rPr sz="900" dirty="0"/>
              <a:t>        $</a:t>
            </a:r>
            <a:r>
              <a:rPr sz="900" dirty="0" err="1"/>
              <a:t>adm</a:t>
            </a:r>
            <a:r>
              <a:rPr sz="900" dirty="0"/>
              <a:t> = Admission::create([...]);</a:t>
            </a:r>
            <a:br>
              <a:rPr sz="900" dirty="0"/>
            </a:br>
            <a:r>
              <a:rPr sz="900" dirty="0"/>
              <a:t>        $deposit = $request-&gt;</a:t>
            </a:r>
            <a:r>
              <a:rPr sz="900" dirty="0" err="1"/>
              <a:t>bed_tier</a:t>
            </a:r>
            <a:r>
              <a:rPr sz="900" dirty="0"/>
              <a:t> == '</a:t>
            </a:r>
            <a:r>
              <a:rPr sz="900" dirty="0" err="1"/>
              <a:t>icu</a:t>
            </a:r>
            <a:r>
              <a:rPr sz="900" dirty="0"/>
              <a:t>' ? 50000 : 10000;</a:t>
            </a:r>
            <a:br>
              <a:rPr sz="900" dirty="0"/>
            </a:br>
            <a:r>
              <a:rPr sz="900" dirty="0"/>
              <a:t>        Invoice::create(['</a:t>
            </a:r>
            <a:r>
              <a:rPr sz="900" dirty="0" err="1"/>
              <a:t>admission_id</a:t>
            </a:r>
            <a:r>
              <a:rPr sz="900" dirty="0"/>
              <a:t>' =&gt; $</a:t>
            </a:r>
            <a:r>
              <a:rPr sz="900" dirty="0" err="1"/>
              <a:t>adm</a:t>
            </a:r>
            <a:r>
              <a:rPr sz="900" dirty="0"/>
              <a:t>-&gt;id, 'amount' =&gt; $deposit]);</a:t>
            </a:r>
            <a:br>
              <a:rPr sz="900" dirty="0"/>
            </a:br>
            <a:r>
              <a:rPr sz="900" dirty="0"/>
              <a:t>        </a:t>
            </a:r>
            <a:br>
              <a:rPr sz="900" dirty="0"/>
            </a:br>
            <a:r>
              <a:rPr sz="900" dirty="0"/>
              <a:t>        // 4. SMS alert &amp; audit logging...</a:t>
            </a:r>
            <a:br>
              <a:rPr sz="900" dirty="0"/>
            </a:br>
            <a:r>
              <a:rPr sz="900" dirty="0"/>
              <a:t>        Sms::send(...);</a:t>
            </a:r>
            <a:br>
              <a:rPr sz="900" dirty="0"/>
            </a:br>
            <a:r>
              <a:rPr sz="900" dirty="0"/>
              <a:t>        Log::info(...);</a:t>
            </a:r>
            <a:br>
              <a:rPr sz="900" dirty="0"/>
            </a:br>
            <a:r>
              <a:rPr sz="900" dirty="0"/>
              <a:t>        return response()-&gt;</a:t>
            </a:r>
            <a:r>
              <a:rPr sz="900" dirty="0" err="1"/>
              <a:t>json</a:t>
            </a:r>
            <a:r>
              <a:rPr sz="900" dirty="0"/>
              <a:t>($</a:t>
            </a:r>
            <a:r>
              <a:rPr sz="900" dirty="0" err="1"/>
              <a:t>adm</a:t>
            </a:r>
            <a:r>
              <a:rPr sz="900" dirty="0"/>
              <a:t>);</a:t>
            </a:r>
            <a:br>
              <a:rPr sz="900" dirty="0"/>
            </a:br>
            <a:r>
              <a:rPr sz="900" dirty="0"/>
              <a:t>    }</a:t>
            </a:r>
            <a:br>
              <a:rPr sz="900" dirty="0"/>
            </a:br>
            <a:r>
              <a:rPr sz="900" dirty="0"/>
              <a:t>}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645920"/>
            <a:ext cx="5394960" cy="438912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0" y="17830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0B981"/>
                </a:solidFill>
              </a:defRPr>
            </a:pPr>
            <a:r>
              <a:rPr dirty="0"/>
              <a:t>✅ Clean: Single-Action Controller &amp; Domain Service</a:t>
            </a:r>
          </a:p>
          <a:p>
            <a:pPr>
              <a:defRPr sz="720">
                <a:solidFill>
                  <a:srgbClr val="E2E8F0"/>
                </a:solidFill>
                <a:latin typeface="Consolas"/>
              </a:defRPr>
            </a:pPr>
            <a:r>
              <a:rPr dirty="0"/>
              <a:t>// 1. Clean Controller (Only HTTP routing)</a:t>
            </a:r>
            <a:br>
              <a:rPr dirty="0"/>
            </a:br>
            <a:r>
              <a:rPr dirty="0"/>
              <a:t>class </a:t>
            </a:r>
            <a:r>
              <a:rPr dirty="0" err="1"/>
              <a:t>AdmitPatientController</a:t>
            </a:r>
            <a:r>
              <a:rPr dirty="0"/>
              <a:t> extends Controller {</a:t>
            </a:r>
            <a:br>
              <a:rPr dirty="0"/>
            </a:br>
            <a:r>
              <a:rPr dirty="0"/>
              <a:t>    public function __invoke(</a:t>
            </a:r>
            <a:br>
              <a:rPr dirty="0"/>
            </a:br>
            <a:r>
              <a:rPr dirty="0"/>
              <a:t>        </a:t>
            </a:r>
            <a:r>
              <a:rPr dirty="0" err="1"/>
              <a:t>AdmitPatientRequest</a:t>
            </a:r>
            <a:r>
              <a:rPr dirty="0"/>
              <a:t> $request, </a:t>
            </a:r>
            <a:br>
              <a:rPr dirty="0"/>
            </a:br>
            <a:r>
              <a:rPr dirty="0"/>
              <a:t>        </a:t>
            </a:r>
            <a:r>
              <a:rPr dirty="0" err="1"/>
              <a:t>AdmitPatientAction</a:t>
            </a:r>
            <a:r>
              <a:rPr dirty="0"/>
              <a:t> $action</a:t>
            </a:r>
            <a:br>
              <a:rPr dirty="0"/>
            </a:br>
            <a:r>
              <a:rPr dirty="0"/>
              <a:t>    ): </a:t>
            </a:r>
            <a:r>
              <a:rPr dirty="0" err="1"/>
              <a:t>JsonResponse</a:t>
            </a:r>
            <a:r>
              <a:rPr dirty="0"/>
              <a:t> {</a:t>
            </a:r>
            <a:br>
              <a:rPr dirty="0"/>
            </a:br>
            <a:r>
              <a:rPr dirty="0"/>
              <a:t>        $admission = $action-&gt;execute($request-&gt;</a:t>
            </a:r>
            <a:r>
              <a:rPr dirty="0" err="1"/>
              <a:t>toDTO</a:t>
            </a:r>
            <a:r>
              <a:rPr dirty="0"/>
              <a:t>());</a:t>
            </a:r>
            <a:br>
              <a:rPr dirty="0"/>
            </a:br>
            <a:r>
              <a:rPr dirty="0"/>
              <a:t>        return response()-&gt;</a:t>
            </a:r>
            <a:r>
              <a:rPr dirty="0" err="1"/>
              <a:t>json</a:t>
            </a:r>
            <a:r>
              <a:rPr dirty="0"/>
              <a:t>(new </a:t>
            </a:r>
            <a:r>
              <a:rPr dirty="0" err="1"/>
              <a:t>AdmissionResource</a:t>
            </a:r>
            <a:r>
              <a:rPr dirty="0"/>
              <a:t>($admission), 201);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>}</a:t>
            </a:r>
            <a:br>
              <a:rPr dirty="0"/>
            </a:br>
            <a:br>
              <a:rPr dirty="0"/>
            </a:br>
            <a:r>
              <a:rPr dirty="0"/>
              <a:t>// 2. Reusable, Testable Action Class</a:t>
            </a:r>
            <a:br>
              <a:rPr dirty="0"/>
            </a:br>
            <a:r>
              <a:rPr dirty="0"/>
              <a:t>final class </a:t>
            </a:r>
            <a:r>
              <a:rPr dirty="0" err="1"/>
              <a:t>AdmitPatientAction</a:t>
            </a:r>
            <a:r>
              <a:rPr dirty="0"/>
              <a:t> {</a:t>
            </a:r>
            <a:br>
              <a:rPr dirty="0"/>
            </a:br>
            <a:r>
              <a:rPr dirty="0"/>
              <a:t>    public function __construct(</a:t>
            </a:r>
            <a:br>
              <a:rPr dirty="0"/>
            </a:br>
            <a:r>
              <a:rPr dirty="0"/>
              <a:t>        private </a:t>
            </a:r>
            <a:r>
              <a:rPr dirty="0" err="1"/>
              <a:t>BedManager</a:t>
            </a:r>
            <a:r>
              <a:rPr dirty="0"/>
              <a:t> $beds,</a:t>
            </a:r>
            <a:br>
              <a:rPr dirty="0"/>
            </a:br>
            <a:r>
              <a:rPr dirty="0"/>
              <a:t>        private </a:t>
            </a:r>
            <a:r>
              <a:rPr dirty="0" err="1"/>
              <a:t>BillingEngine</a:t>
            </a:r>
            <a:r>
              <a:rPr dirty="0"/>
              <a:t> $billing</a:t>
            </a:r>
            <a:br>
              <a:rPr dirty="0"/>
            </a:br>
            <a:r>
              <a:rPr dirty="0"/>
              <a:t>    ) {}</a:t>
            </a:r>
            <a:br>
              <a:rPr dirty="0"/>
            </a:br>
            <a:br>
              <a:rPr dirty="0"/>
            </a:br>
            <a:r>
              <a:rPr dirty="0"/>
              <a:t>    public function execute(</a:t>
            </a:r>
            <a:r>
              <a:rPr dirty="0" err="1"/>
              <a:t>AdmissionDTO</a:t>
            </a:r>
            <a:r>
              <a:rPr dirty="0"/>
              <a:t> $</a:t>
            </a:r>
            <a:r>
              <a:rPr dirty="0" err="1"/>
              <a:t>dto</a:t>
            </a:r>
            <a:r>
              <a:rPr dirty="0"/>
              <a:t>): Admission {</a:t>
            </a:r>
            <a:br>
              <a:rPr dirty="0"/>
            </a:br>
            <a:r>
              <a:rPr dirty="0"/>
              <a:t>        return DB::transaction(function () use ($</a:t>
            </a:r>
            <a:r>
              <a:rPr dirty="0" err="1"/>
              <a:t>dto</a:t>
            </a:r>
            <a:r>
              <a:rPr dirty="0"/>
              <a:t>) {</a:t>
            </a:r>
            <a:br>
              <a:rPr dirty="0"/>
            </a:br>
            <a:r>
              <a:rPr dirty="0"/>
              <a:t>            $bed = $this-&gt;beds-&gt;allocate($</a:t>
            </a:r>
            <a:r>
              <a:rPr dirty="0" err="1"/>
              <a:t>dto</a:t>
            </a:r>
            <a:r>
              <a:rPr dirty="0"/>
              <a:t>-&gt;</a:t>
            </a:r>
            <a:r>
              <a:rPr dirty="0" err="1"/>
              <a:t>bedId</a:t>
            </a:r>
            <a:r>
              <a:rPr dirty="0"/>
              <a:t>);</a:t>
            </a:r>
            <a:br>
              <a:rPr dirty="0"/>
            </a:br>
            <a:r>
              <a:rPr dirty="0"/>
              <a:t>            $admission = Admission::</a:t>
            </a:r>
            <a:r>
              <a:rPr dirty="0" err="1"/>
              <a:t>createFromDTO</a:t>
            </a:r>
            <a:r>
              <a:rPr dirty="0"/>
              <a:t>($</a:t>
            </a:r>
            <a:r>
              <a:rPr dirty="0" err="1"/>
              <a:t>dto</a:t>
            </a:r>
            <a:r>
              <a:rPr dirty="0"/>
              <a:t>, $bed);</a:t>
            </a:r>
            <a:br>
              <a:rPr dirty="0"/>
            </a:br>
            <a:r>
              <a:rPr dirty="0"/>
              <a:t>            $this-&gt;billing-&gt;</a:t>
            </a:r>
            <a:r>
              <a:rPr dirty="0" err="1"/>
              <a:t>createInitialDeposit</a:t>
            </a:r>
            <a:r>
              <a:rPr dirty="0"/>
              <a:t>($admission);</a:t>
            </a:r>
            <a:br>
              <a:rPr dirty="0"/>
            </a:br>
            <a:r>
              <a:rPr dirty="0"/>
              <a:t>            event(new </a:t>
            </a:r>
            <a:r>
              <a:rPr dirty="0" err="1"/>
              <a:t>PatientAdmittedEvent</a:t>
            </a:r>
            <a:r>
              <a:rPr dirty="0"/>
              <a:t>($admission));</a:t>
            </a:r>
            <a:br>
              <a:rPr dirty="0"/>
            </a:br>
            <a:r>
              <a:rPr dirty="0"/>
              <a:t>            return $admission;</a:t>
            </a:r>
            <a:br>
              <a:rPr dirty="0"/>
            </a:br>
            <a:r>
              <a:rPr dirty="0"/>
              <a:t>        });</a:t>
            </a:r>
            <a:br>
              <a:rPr dirty="0"/>
            </a:br>
            <a:r>
              <a:rPr dirty="0"/>
              <a:t>    }</a:t>
            </a:r>
            <a:br>
              <a:rPr dirty="0"/>
            </a:br>
            <a:r>
              <a:rPr dirty="0"/>
              <a:t>}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S.O.L.I.D. — OPEN/CLOSED PRINCIPLE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OCP in Practice: Strategy Pattern for Payment Gateways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rPr dirty="0"/>
              <a:t>Add new payment providers (M-Pesa, SHA, Visa) without editing existing checkout code.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0D9488"/>
                </a:solidFill>
                <a:latin typeface="Consolas"/>
              </a:defRPr>
            </a:pPr>
            <a:r>
              <a:t>Strategy Pattern: Interface + Provider Implementations</a:t>
            </a:r>
          </a:p>
          <a:p>
            <a:pPr>
              <a:defRPr sz="780">
                <a:solidFill>
                  <a:srgbClr val="E2E8F0"/>
                </a:solidFill>
                <a:latin typeface="Consolas"/>
              </a:defRPr>
            </a:pPr>
            <a:r>
              <a:t>// 1. Stable Contract (Closed for modification)</a:t>
            </a:r>
            <a:br/>
            <a:r>
              <a:t>interface PaymentGatewayInterface {</a:t>
            </a:r>
            <a:br/>
            <a:r>
              <a:t>    public function charge(Invoice $invoice, float $amount): PaymentResult;</a:t>
            </a:r>
            <a:br/>
            <a:r>
              <a:t>}</a:t>
            </a:r>
            <a:br/>
            <a:br/>
            <a:r>
              <a:t>// 2. Concrete Implementations (Open for extension)</a:t>
            </a:r>
            <a:br/>
            <a:r>
              <a:t>final class MpesaDarajaGateway implements PaymentGatewayInterface {</a:t>
            </a:r>
            <a:br/>
            <a:r>
              <a:t>    public function charge(Invoice $invoice, float $amount): PaymentResult { /* STK Push API call */ }</a:t>
            </a:r>
            <a:br/>
            <a:r>
              <a:t>}</a:t>
            </a:r>
            <a:br/>
            <a:br/>
            <a:r>
              <a:t>final class ShaInsuranceGateway implements PaymentGatewayInterface {</a:t>
            </a:r>
            <a:br/>
            <a:r>
              <a:t>    public function charge(Invoice $invoice, float $amount): PaymentResult { /* SHA eClaims Pre-Auth */ }</a:t>
            </a:r>
            <a:br/>
            <a:r>
              <a:t>}</a:t>
            </a:r>
            <a:br/>
            <a:br/>
            <a:r>
              <a:t>// 3. Client Factory / Resolver (Zero if-else modification when adding new gateways)</a:t>
            </a:r>
            <a:br/>
            <a:r>
              <a:t>final class PaymentProcessor {</a:t>
            </a:r>
            <a:br/>
            <a:r>
              <a:t>    public function __construct(private PaymentGatewayFactory $factory) {}</a:t>
            </a:r>
            <a:br/>
            <a:br/>
            <a:r>
              <a:t>    public function process(Invoice $invoice, PaymentMethod $method, float $amount): PaymentResult {</a:t>
            </a:r>
            <a:br/>
            <a:r>
              <a:t>        $gateway = $this-&gt;factory-&gt;make($method); // Resolves Mpesa, SHA, Cash, Card</a:t>
            </a:r>
            <a:br/>
            <a:r>
              <a:t>        return $gateway-&gt;charge($invoice, $amount);</a:t>
            </a:r>
            <a:br/>
            <a:r>
              <a:t>    }</a:t>
            </a:r>
            <a:br/>
            <a:r>
              <a:t>}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S.O.L.I.D. — DEPENDENCY INVERSION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DIP in Practice: Binding Interfaces in Laravel Service Container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Depend on abstractions, not concrete classes. Makes unit testing and mocking effortless.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457200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4206240" cy="2705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  <a:defRPr sz="1300" b="1">
                <a:solidFill>
                  <a:srgbClr val="0F2942"/>
                </a:solidFill>
              </a:defRPr>
            </a:pPr>
            <a:r>
              <a:rPr dirty="0"/>
              <a:t>Why Invert Dependencies?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 sz="950">
                <a:solidFill>
                  <a:srgbClr val="1E293B"/>
                </a:solidFill>
              </a:defRPr>
            </a:pPr>
            <a:r>
              <a:rPr sz="1100" dirty="0"/>
              <a:t>▪ Loose Coupling: Services don't care whether data comes from PostgreSQL, Redis cache, or an external API.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 sz="950">
                <a:solidFill>
                  <a:srgbClr val="1E293B"/>
                </a:solidFill>
              </a:defRPr>
            </a:pPr>
            <a:r>
              <a:rPr sz="1100" dirty="0"/>
              <a:t>▪ Mocking for 100% Test Speed: In unit tests, swap the real SMS / Lab </a:t>
            </a:r>
            <a:r>
              <a:rPr sz="1100" dirty="0" err="1"/>
              <a:t>Analyser</a:t>
            </a:r>
            <a:r>
              <a:rPr sz="1100" dirty="0"/>
              <a:t> gateway with a lightweight in-memory fake without calling real hardware.</a:t>
            </a:r>
          </a:p>
          <a:p>
            <a:pPr>
              <a:lnSpc>
                <a:spcPct val="150000"/>
              </a:lnSpc>
              <a:spcAft>
                <a:spcPts val="800"/>
              </a:spcAft>
              <a:defRPr sz="950">
                <a:solidFill>
                  <a:srgbClr val="1E293B"/>
                </a:solidFill>
              </a:defRPr>
            </a:pPr>
            <a:r>
              <a:rPr sz="1100" dirty="0"/>
              <a:t>▪ Seamless Migrations: Swapping legacy SmartCare data connectors for NextGen PostgreSQL adapters requires zero changes to domain service code.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0" y="1645920"/>
            <a:ext cx="5943600" cy="43891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0" y="1783080"/>
            <a:ext cx="55778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0D9488"/>
                </a:solidFill>
                <a:latin typeface="Consolas"/>
              </a:defRPr>
            </a:pPr>
            <a:r>
              <a:rPr dirty="0"/>
              <a:t>Laravel Service Provider Binding &amp; Testing</a:t>
            </a:r>
          </a:p>
          <a:p>
            <a:pPr>
              <a:defRPr sz="760">
                <a:solidFill>
                  <a:srgbClr val="E2E8F0"/>
                </a:solidFill>
                <a:latin typeface="Consolas"/>
              </a:defRPr>
            </a:pPr>
            <a:r>
              <a:rPr dirty="0"/>
              <a:t>// 1. In </a:t>
            </a:r>
            <a:r>
              <a:rPr dirty="0" err="1"/>
              <a:t>AppServiceProvider.php</a:t>
            </a:r>
            <a:br>
              <a:rPr dirty="0"/>
            </a:br>
            <a:r>
              <a:rPr dirty="0"/>
              <a:t>public function register(): void {</a:t>
            </a:r>
            <a:br>
              <a:rPr dirty="0"/>
            </a:br>
            <a:r>
              <a:rPr dirty="0"/>
              <a:t>    $this-&gt;app-&gt;bind(</a:t>
            </a:r>
            <a:br>
              <a:rPr dirty="0"/>
            </a:br>
            <a:r>
              <a:rPr dirty="0"/>
              <a:t>        </a:t>
            </a:r>
            <a:r>
              <a:rPr dirty="0" err="1"/>
              <a:t>LabOrderRepositoryInterface</a:t>
            </a:r>
            <a:r>
              <a:rPr dirty="0"/>
              <a:t>::class,</a:t>
            </a:r>
            <a:br>
              <a:rPr dirty="0"/>
            </a:br>
            <a:r>
              <a:rPr dirty="0"/>
              <a:t>        </a:t>
            </a:r>
            <a:r>
              <a:rPr dirty="0" err="1"/>
              <a:t>PostgresLabOrderRepository</a:t>
            </a:r>
            <a:r>
              <a:rPr dirty="0"/>
              <a:t>::class</a:t>
            </a:r>
            <a:br>
              <a:rPr dirty="0"/>
            </a:br>
            <a:r>
              <a:rPr dirty="0"/>
              <a:t>    );</a:t>
            </a:r>
            <a:br>
              <a:rPr dirty="0"/>
            </a:br>
            <a:r>
              <a:rPr dirty="0"/>
              <a:t>}</a:t>
            </a:r>
            <a:br>
              <a:rPr dirty="0"/>
            </a:br>
            <a:br>
              <a:rPr dirty="0"/>
            </a:br>
            <a:r>
              <a:rPr dirty="0"/>
              <a:t>// 2. In </a:t>
            </a:r>
            <a:r>
              <a:rPr dirty="0" err="1"/>
              <a:t>LabService.php</a:t>
            </a:r>
            <a:r>
              <a:rPr dirty="0"/>
              <a:t> (Depends only on Contract)</a:t>
            </a:r>
            <a:br>
              <a:rPr dirty="0"/>
            </a:br>
            <a:r>
              <a:rPr dirty="0"/>
              <a:t>public function __construct(</a:t>
            </a:r>
            <a:br>
              <a:rPr dirty="0"/>
            </a:br>
            <a:r>
              <a:rPr dirty="0"/>
              <a:t>    private </a:t>
            </a:r>
            <a:r>
              <a:rPr dirty="0" err="1"/>
              <a:t>LabOrderRepositoryInterface</a:t>
            </a:r>
            <a:r>
              <a:rPr dirty="0"/>
              <a:t> $orders</a:t>
            </a:r>
            <a:br>
              <a:rPr dirty="0"/>
            </a:br>
            <a:r>
              <a:rPr dirty="0"/>
              <a:t>) {}</a:t>
            </a:r>
            <a:br>
              <a:rPr dirty="0"/>
            </a:br>
            <a:br>
              <a:rPr dirty="0"/>
            </a:br>
            <a:r>
              <a:rPr dirty="0"/>
              <a:t>// 3. In Pest / </a:t>
            </a:r>
            <a:r>
              <a:rPr dirty="0" err="1"/>
              <a:t>PHPUnit</a:t>
            </a:r>
            <a:r>
              <a:rPr dirty="0"/>
              <a:t> Test (Instant Mocking)</a:t>
            </a:r>
            <a:br>
              <a:rPr dirty="0"/>
            </a:br>
            <a:r>
              <a:rPr dirty="0"/>
              <a:t>it('dispatches critical alert on abnormal blood count', function () {</a:t>
            </a:r>
            <a:br>
              <a:rPr dirty="0"/>
            </a:br>
            <a:r>
              <a:rPr dirty="0"/>
              <a:t>    $</a:t>
            </a:r>
            <a:r>
              <a:rPr dirty="0" err="1"/>
              <a:t>mockRepo</a:t>
            </a:r>
            <a:r>
              <a:rPr dirty="0"/>
              <a:t> = Mockery::mock(</a:t>
            </a:r>
            <a:r>
              <a:rPr dirty="0" err="1"/>
              <a:t>LabOrderRepositoryInterface</a:t>
            </a:r>
            <a:r>
              <a:rPr dirty="0"/>
              <a:t>::class);</a:t>
            </a:r>
            <a:br>
              <a:rPr dirty="0"/>
            </a:br>
            <a:r>
              <a:rPr dirty="0"/>
              <a:t>    $</a:t>
            </a:r>
            <a:r>
              <a:rPr dirty="0" err="1"/>
              <a:t>mockRepo</a:t>
            </a:r>
            <a:r>
              <a:rPr dirty="0"/>
              <a:t>-&gt;</a:t>
            </a:r>
            <a:r>
              <a:rPr dirty="0" err="1"/>
              <a:t>shouldReceive</a:t>
            </a:r>
            <a:r>
              <a:rPr dirty="0"/>
              <a:t>('find')-&gt;</a:t>
            </a:r>
            <a:r>
              <a:rPr dirty="0" err="1"/>
              <a:t>andReturn</a:t>
            </a:r>
            <a:r>
              <a:rPr dirty="0"/>
              <a:t>(new </a:t>
            </a:r>
            <a:r>
              <a:rPr dirty="0" err="1"/>
              <a:t>LabOrder</a:t>
            </a:r>
            <a:r>
              <a:rPr dirty="0"/>
              <a:t>([...]));</a:t>
            </a:r>
            <a:br>
              <a:rPr dirty="0"/>
            </a:br>
            <a:r>
              <a:rPr dirty="0"/>
              <a:t>    </a:t>
            </a:r>
            <a:br>
              <a:rPr dirty="0"/>
            </a:br>
            <a:r>
              <a:rPr dirty="0"/>
              <a:t>    $service = new </a:t>
            </a:r>
            <a:r>
              <a:rPr dirty="0" err="1"/>
              <a:t>LabService</a:t>
            </a:r>
            <a:r>
              <a:rPr dirty="0"/>
              <a:t>($</a:t>
            </a:r>
            <a:r>
              <a:rPr dirty="0" err="1"/>
              <a:t>mockRepo</a:t>
            </a:r>
            <a:r>
              <a:rPr dirty="0"/>
              <a:t>);</a:t>
            </a:r>
            <a:br>
              <a:rPr dirty="0"/>
            </a:br>
            <a:r>
              <a:rPr dirty="0"/>
              <a:t>    expect($service-&gt;</a:t>
            </a:r>
            <a:r>
              <a:rPr dirty="0" err="1"/>
              <a:t>evaluateCriticalAlert</a:t>
            </a:r>
            <a:r>
              <a:rPr dirty="0"/>
              <a:t>(1))-&gt;</a:t>
            </a:r>
            <a:r>
              <a:rPr dirty="0" err="1"/>
              <a:t>toBeTrue</a:t>
            </a:r>
            <a:r>
              <a:rPr dirty="0"/>
              <a:t>();</a:t>
            </a:r>
            <a:br>
              <a:rPr dirty="0"/>
            </a:br>
            <a:r>
              <a:rPr dirty="0"/>
              <a:t>});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LARAVEL PATTERNS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Clean Validation: Dedicated Form Request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Never clutter controllers with validation arrays. Encapsulate validation and authorization.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0D9488"/>
                </a:solidFill>
                <a:latin typeface="Consolas"/>
              </a:defRPr>
            </a:pPr>
            <a:r>
              <a:t>app/Http/Requests/Pharmacy/StorePrescriptionRequest.php</a:t>
            </a:r>
          </a:p>
          <a:p>
            <a:pPr>
              <a:defRPr sz="750">
                <a:solidFill>
                  <a:srgbClr val="E2E8F0"/>
                </a:solidFill>
                <a:latin typeface="Consolas"/>
              </a:defRPr>
            </a:pPr>
            <a:r>
              <a:t>final class StorePrescriptionRequest extends FormRequest</a:t>
            </a:r>
            <a:br/>
            <a:r>
              <a:t>{</a:t>
            </a:r>
            <a:br/>
            <a:r>
              <a:t>    public function authorize(): bool</a:t>
            </a:r>
            <a:br/>
            <a:r>
              <a:t>    {</a:t>
            </a:r>
            <a:br/>
            <a:r>
              <a:t>        return $this-&gt;user()-&gt;can('prescribe-medications');</a:t>
            </a:r>
            <a:br/>
            <a:r>
              <a:t>    }</a:t>
            </a:r>
            <a:br/>
            <a:br/>
            <a:r>
              <a:t>    public function rules(): array</a:t>
            </a:r>
            <a:br/>
            <a:r>
              <a:t>    {</a:t>
            </a:r>
            <a:br/>
            <a:r>
              <a:t>        return [</a:t>
            </a:r>
            <a:br/>
            <a:r>
              <a:t>            'patient_id'       =&gt; ['required', 'exists:patients,id'],</a:t>
            </a:r>
            <a:br/>
            <a:r>
              <a:t>            'medication_id'    =&gt; ['required', 'exists:medications,id'],</a:t>
            </a:r>
            <a:br/>
            <a:r>
              <a:t>            'dosage_mg'        =&gt; ['required', 'numeric', 'min:0.1', 'max:5000'],</a:t>
            </a:r>
            <a:br/>
            <a:r>
              <a:t>            'frequency'        =&gt; ['required', Rule::enum(PrescriptionFrequency::class)],</a:t>
            </a:r>
            <a:br/>
            <a:r>
              <a:t>            'duration_days'    =&gt; ['required', 'integer', 'min:1', 'max:90'],</a:t>
            </a:r>
            <a:br/>
            <a:r>
              <a:t>            'clinical_notes'   =&gt; ['nullable', 'string', 'max:1000'],</a:t>
            </a:r>
            <a:br/>
            <a:r>
              <a:t>        ];</a:t>
            </a:r>
            <a:br/>
            <a:r>
              <a:t>    }</a:t>
            </a:r>
            <a:br/>
            <a:br/>
            <a:r>
              <a:t>    public function toDTO(): PrescriptionDTO</a:t>
            </a:r>
            <a:br/>
            <a:r>
              <a:t>    {</a:t>
            </a:r>
            <a:br/>
            <a:r>
              <a:t>        return new PrescriptionDTO(</a:t>
            </a:r>
            <a:br/>
            <a:r>
              <a:t>            patientId: (int) $this-&gt;validated('patient_id'),</a:t>
            </a:r>
            <a:br/>
            <a:r>
              <a:t>            medicationId: (int) $this-&gt;validated('medication_id'),</a:t>
            </a:r>
            <a:br/>
            <a:r>
              <a:t>            dosageMg: (float) $this-&gt;validated('dosage_mg'),</a:t>
            </a:r>
            <a:br/>
            <a:r>
              <a:t>            frequency: PrescriptionFrequency::from($this-&gt;validated('frequency')),</a:t>
            </a:r>
            <a:br/>
            <a:r>
              <a:t>            durationDays: (int) $this-&gt;validated('duration_days'),</a:t>
            </a:r>
            <a:br/>
            <a:r>
              <a:t>            notes: $this-&gt;validated('clinical_notes')</a:t>
            </a:r>
            <a:br/>
            <a:r>
              <a:t>        );</a:t>
            </a:r>
            <a:br/>
            <a:r>
              <a:t>    }</a:t>
            </a:r>
            <a:br/>
            <a:r>
              <a:t>}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DATA PRESENTATION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API Resources: Decoupling Database Models from 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Never return raw Eloquent models. API Resources format responses and prevent data leaks.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0D9488"/>
                </a:solidFill>
                <a:latin typeface="Consolas"/>
              </a:defRPr>
            </a:pPr>
            <a:r>
              <a:t>app/Http/Resources/PatientResource.php (Explicit Transformation &amp; Privacy Protection)</a:t>
            </a:r>
          </a:p>
          <a:p>
            <a:pPr>
              <a:defRPr sz="760">
                <a:solidFill>
                  <a:srgbClr val="E2E8F0"/>
                </a:solidFill>
                <a:latin typeface="Consolas"/>
              </a:defRPr>
            </a:pPr>
            <a:r>
              <a:t>final class PatientResource extends JsonResource</a:t>
            </a:r>
            <a:br/>
            <a:r>
              <a:t>{</a:t>
            </a:r>
            <a:br/>
            <a:r>
              <a:t>    /** @param Request $request */</a:t>
            </a:r>
            <a:br/>
            <a:r>
              <a:t>    public function toArray($request): array</a:t>
            </a:r>
            <a:br/>
            <a:r>
              <a:t>    {</a:t>
            </a:r>
            <a:br/>
            <a:r>
              <a:t>        /** @var Patient $this */</a:t>
            </a:r>
            <a:br/>
            <a:r>
              <a:t>        return [</a:t>
            </a:r>
            <a:br/>
            <a:r>
              <a:t>            'id'             =&gt; $this-&gt;id,</a:t>
            </a:r>
            <a:br/>
            <a:r>
              <a:t>            'mrn'            =&gt; $this-&gt;mrn,</a:t>
            </a:r>
            <a:br/>
            <a:r>
              <a:t>            'full_name'      =&gt; $this-&gt;first_name . ' ' . $this-&gt;last_name,</a:t>
            </a:r>
            <a:br/>
            <a:r>
              <a:t>            'age_years'      =&gt; $this-&gt;date_of_birth?-&gt;age,</a:t>
            </a:r>
            <a:br/>
            <a:r>
              <a:t>            'gender'         =&gt; $this-&gt;gender-&gt;value,</a:t>
            </a:r>
            <a:br/>
            <a:r>
              <a:t>            'blood_group'    =&gt; $this-&gt;blood_group?-&gt;value,</a:t>
            </a:r>
            <a:br/>
            <a:r>
              <a:t>            </a:t>
            </a:r>
            <a:br/>
            <a:r>
              <a:t>            // Conditional relationships (prevents N+1 and unnecessary payloads)</a:t>
            </a:r>
            <a:br/>
            <a:r>
              <a:t>            'active_allergies' =&gt; AllergyResource::collection($this-&gt;whenLoaded('allergies')),</a:t>
            </a:r>
            <a:br/>
            <a:r>
              <a:t>            'current_admission' =&gt; new AdmissionResource($this-&gt;whenLoaded('activeAdmission')),</a:t>
            </a:r>
            <a:br/>
            <a:r>
              <a:t>            </a:t>
            </a:r>
            <a:br/>
            <a:r>
              <a:t>            // Role-gated sensitive data (KDPA 2019 compliance)</a:t>
            </a:r>
            <a:br/>
            <a:r>
              <a:t>            'national_id'    =&gt; $this-&gt;when($request-&gt;user()-&gt;can('view-sensitive-pii'), $this-&gt;national_id),</a:t>
            </a:r>
            <a:br/>
            <a:r>
              <a:t>            'created_at'     =&gt; $this-&gt;created_at?-&gt;toIso8601String(),</a:t>
            </a:r>
            <a:br/>
            <a:r>
              <a:t>        ];</a:t>
            </a:r>
            <a:br/>
            <a:r>
              <a:t>    }</a:t>
            </a:r>
            <a:br/>
            <a:r>
              <a:t>}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DATA PERFORMANCE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Eloquent Cleanliness: Local Scopes &amp; Eager Loading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Expressive database queries that prevent severe production performance bottlenecks.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11D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47548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E11D48"/>
                </a:solidFill>
              </a:defRPr>
            </a:pPr>
            <a:r>
              <a:t>❌ Bad: N+1 Query Hazard &amp; Raw Logic</a:t>
            </a:r>
          </a:p>
          <a:p>
            <a:pPr>
              <a:defRPr sz="819">
                <a:solidFill>
                  <a:srgbClr val="1E293B"/>
                </a:solidFill>
                <a:latin typeface="Consolas"/>
              </a:defRPr>
            </a:pPr>
            <a:r>
              <a:t>// Causes 1 + 100 queries in a 100-bed ward!</a:t>
            </a:r>
            <a:br/>
            <a:r>
              <a:t>$patients = Patient::where('status', 'admitted')-&gt;get();</a:t>
            </a:r>
            <a:br/>
            <a:br/>
            <a:r>
              <a:t>foreach ($patients as $patient) {</a:t>
            </a:r>
            <a:br/>
            <a:r>
              <a:t>    // 💥 Query executed in each loop iteration</a:t>
            </a:r>
            <a:br/>
            <a:r>
              <a:t>    echo $patient-&gt;activeAdmission-&gt;bed-&gt;ward-&gt;name; </a:t>
            </a:r>
            <a:br/>
            <a:r>
              <a:t>}</a:t>
            </a:r>
          </a:p>
          <a:p>
            <a:br/>
            <a:r>
              <a:t>Impact: Generates 300+ database queries for a single page load, spiking server CPU and pushing response times over 5 seconds.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645920"/>
            <a:ext cx="5394960" cy="4389120"/>
          </a:xfrm>
          <a:prstGeom prst="roundRect">
            <a:avLst/>
          </a:prstGeom>
          <a:solidFill>
            <a:srgbClr val="0F172A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0" y="1783080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 b="1">
                <a:solidFill>
                  <a:srgbClr val="10B981"/>
                </a:solidFill>
              </a:defRPr>
            </a:pPr>
            <a:r>
              <a:rPr dirty="0"/>
              <a:t>✅ Clean: Eager Loading &amp; Local Scopes</a:t>
            </a:r>
          </a:p>
          <a:p>
            <a:pPr>
              <a:defRPr sz="800">
                <a:solidFill>
                  <a:srgbClr val="E2E8F0"/>
                </a:solidFill>
                <a:latin typeface="Consolas"/>
              </a:defRPr>
            </a:pPr>
            <a:r>
              <a:rPr dirty="0"/>
              <a:t>// 1. Model Scope (app/Models/</a:t>
            </a:r>
            <a:r>
              <a:rPr dirty="0" err="1"/>
              <a:t>Patient.php</a:t>
            </a:r>
            <a:r>
              <a:rPr dirty="0"/>
              <a:t>)</a:t>
            </a:r>
            <a:br>
              <a:rPr dirty="0"/>
            </a:br>
            <a:r>
              <a:rPr dirty="0"/>
              <a:t>public function </a:t>
            </a:r>
            <a:r>
              <a:rPr dirty="0" err="1"/>
              <a:t>scopeAdmittedInWard</a:t>
            </a:r>
            <a:r>
              <a:rPr dirty="0"/>
              <a:t>(Builder $query, int $</a:t>
            </a:r>
            <a:r>
              <a:rPr dirty="0" err="1"/>
              <a:t>wardId</a:t>
            </a:r>
            <a:r>
              <a:rPr dirty="0"/>
              <a:t>): Builder {</a:t>
            </a:r>
            <a:br>
              <a:rPr dirty="0"/>
            </a:br>
            <a:r>
              <a:rPr dirty="0"/>
              <a:t>    return $query-&gt;</a:t>
            </a:r>
            <a:r>
              <a:rPr dirty="0" err="1"/>
              <a:t>whereHas</a:t>
            </a:r>
            <a:r>
              <a:rPr dirty="0"/>
              <a:t>('</a:t>
            </a:r>
            <a:r>
              <a:rPr dirty="0" err="1"/>
              <a:t>activeAdmission.bed</a:t>
            </a:r>
            <a:r>
              <a:rPr dirty="0"/>
              <a:t>', </a:t>
            </a:r>
            <a:r>
              <a:rPr dirty="0" err="1"/>
              <a:t>fn</a:t>
            </a:r>
            <a:r>
              <a:rPr dirty="0"/>
              <a:t>($q) =&gt; $q-&gt;where('</a:t>
            </a:r>
            <a:r>
              <a:rPr dirty="0" err="1"/>
              <a:t>ward_id</a:t>
            </a:r>
            <a:r>
              <a:rPr dirty="0"/>
              <a:t>', $</a:t>
            </a:r>
            <a:r>
              <a:rPr dirty="0" err="1"/>
              <a:t>wardId</a:t>
            </a:r>
            <a:r>
              <a:rPr dirty="0"/>
              <a:t>))</a:t>
            </a:r>
            <a:br>
              <a:rPr dirty="0"/>
            </a:br>
            <a:r>
              <a:rPr dirty="0"/>
              <a:t>                 -&gt;with(['</a:t>
            </a:r>
            <a:r>
              <a:rPr dirty="0" err="1"/>
              <a:t>activeAdmission.bed.ward</a:t>
            </a:r>
            <a:r>
              <a:rPr dirty="0"/>
              <a:t>', '</a:t>
            </a:r>
            <a:r>
              <a:rPr dirty="0" err="1"/>
              <a:t>activeAllergies</a:t>
            </a:r>
            <a:r>
              <a:rPr dirty="0"/>
              <a:t>']);</a:t>
            </a:r>
            <a:br>
              <a:rPr dirty="0"/>
            </a:br>
            <a:r>
              <a:rPr dirty="0"/>
              <a:t>}</a:t>
            </a:r>
            <a:br>
              <a:rPr dirty="0"/>
            </a:br>
            <a:br>
              <a:rPr dirty="0"/>
            </a:br>
            <a:r>
              <a:rPr dirty="0"/>
              <a:t>// 2. Controller / Service Query (Only 2 optimized SQL queries total!)</a:t>
            </a:r>
            <a:br>
              <a:rPr dirty="0"/>
            </a:br>
            <a:r>
              <a:rPr dirty="0"/>
              <a:t>$patients = Patient::</a:t>
            </a:r>
            <a:r>
              <a:rPr dirty="0" err="1"/>
              <a:t>admittedInWard</a:t>
            </a:r>
            <a:r>
              <a:rPr dirty="0"/>
              <a:t>($</a:t>
            </a:r>
            <a:r>
              <a:rPr dirty="0" err="1"/>
              <a:t>wardId</a:t>
            </a:r>
            <a:r>
              <a:rPr dirty="0"/>
              <a:t>)</a:t>
            </a:r>
            <a:br>
              <a:rPr dirty="0"/>
            </a:br>
            <a:r>
              <a:rPr dirty="0"/>
              <a:t>    -&gt;</a:t>
            </a:r>
            <a:r>
              <a:rPr dirty="0" err="1"/>
              <a:t>orderByDesc</a:t>
            </a:r>
            <a:r>
              <a:rPr dirty="0"/>
              <a:t>('</a:t>
            </a:r>
            <a:r>
              <a:rPr dirty="0" err="1"/>
              <a:t>triage_score</a:t>
            </a:r>
            <a:r>
              <a:rPr dirty="0"/>
              <a:t>')</a:t>
            </a:r>
            <a:br>
              <a:rPr dirty="0"/>
            </a:br>
            <a:r>
              <a:rPr dirty="0"/>
              <a:t>    -&gt;paginate(25);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ROBUSTNESS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Domain Exceptions: Meaningful Failure Modes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Never return `false` or generic `Exception`. Throw specific domain exceptions with context.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0D9488"/>
                </a:solidFill>
                <a:latin typeface="Consolas"/>
              </a:defRPr>
            </a:pPr>
            <a:r>
              <a:t>Self-Rendering Domain Exception Pattern</a:t>
            </a:r>
          </a:p>
          <a:p>
            <a:pPr>
              <a:defRPr sz="760">
                <a:solidFill>
                  <a:srgbClr val="E2E8F0"/>
                </a:solidFill>
                <a:latin typeface="Consolas"/>
              </a:defRPr>
            </a:pPr>
            <a:r>
              <a:t>// app/Exceptions/Clinical/DrugAllergyConflictException.php</a:t>
            </a:r>
            <a:br/>
            <a:r>
              <a:t>final class DrugAllergyConflictException extends Exception</a:t>
            </a:r>
            <a:br/>
            <a:r>
              <a:t>{</a:t>
            </a:r>
            <a:br/>
            <a:r>
              <a:t>    public function __construct(</a:t>
            </a:r>
            <a:br/>
            <a:r>
              <a:t>        public readonly Patient $patient,</a:t>
            </a:r>
            <a:br/>
            <a:r>
              <a:t>        public readonly Medication $medication,</a:t>
            </a:r>
            <a:br/>
            <a:r>
              <a:t>        public readonly string $detectedAllergen</a:t>
            </a:r>
            <a:br/>
            <a:r>
              <a:t>    ) {</a:t>
            </a:r>
            <a:br/>
            <a:r>
              <a:t>        parent::__construct(</a:t>
            </a:r>
            <a:br/>
            <a:r>
              <a:t>            "Prescription blocked: Patient {$patient-&gt;mrn} is allergic to '{$detectedAllergen}' in medication {$medication-&gt;name}."</a:t>
            </a:r>
            <a:br/>
            <a:r>
              <a:t>        );</a:t>
            </a:r>
            <a:br/>
            <a:r>
              <a:t>    }</a:t>
            </a:r>
            <a:br/>
            <a:br/>
            <a:r>
              <a:t>    // Auto-rendered into structured JSON by Laravel's Exception Handler</a:t>
            </a:r>
            <a:br/>
            <a:r>
              <a:t>    public function render(Request $request): JsonResponse</a:t>
            </a:r>
            <a:br/>
            <a:r>
              <a:t>    {</a:t>
            </a:r>
            <a:br/>
            <a:r>
              <a:t>        return response()-&gt;json([</a:t>
            </a:r>
            <a:br/>
            <a:r>
              <a:t>            'error_code'     =&gt; 'CLINICAL_ALLERGY_BLOCKED',</a:t>
            </a:r>
            <a:br/>
            <a:r>
              <a:t>            'message'        =&gt; $this-&gt;getMessage(),</a:t>
            </a:r>
            <a:br/>
            <a:r>
              <a:t>            'allergen'       =&gt; $this-&gt;detectedAllergen,</a:t>
            </a:r>
            <a:br/>
            <a:r>
              <a:t>            'requires_chief_doctor_override' =&gt; true</a:t>
            </a:r>
            <a:br/>
            <a:r>
              <a:t>        ], 422);</a:t>
            </a:r>
            <a:br/>
            <a:r>
              <a:t>    }</a:t>
            </a:r>
            <a:br/>
            <a:r>
              <a:t>}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FINANCIAL SAFETY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Database Transactions: Ensuring All-or-Nothing Atomicity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Billing and clinical dispensing must NEVER leave half-committed records.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5912" cy="438912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3272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0D9488"/>
                </a:solidFill>
                <a:latin typeface="Consolas"/>
              </a:defRPr>
            </a:pPr>
            <a:r>
              <a:t>Atomic Billing &amp; Pharmacy Dispensing Transaction</a:t>
            </a:r>
          </a:p>
          <a:p>
            <a:pPr>
              <a:defRPr sz="760">
                <a:solidFill>
                  <a:srgbClr val="E2E8F0"/>
                </a:solidFill>
                <a:latin typeface="Consolas"/>
              </a:defRPr>
            </a:pPr>
            <a:r>
              <a:t>public function settleBillWithMpesa(Invoice $invoice, MpesaPaymentDTO $payment): Receipt</a:t>
            </a:r>
            <a:br/>
            <a:r>
              <a:t>{</a:t>
            </a:r>
            <a:br/>
            <a:r>
              <a:t>    // Atomic execution across 4 database tables</a:t>
            </a:r>
            <a:br/>
            <a:r>
              <a:t>    return DB::transaction(function () use ($invoice, $payment) {</a:t>
            </a:r>
            <a:br/>
            <a:r>
              <a:t>        // 1. Lock invoice row to prevent double-settlement race conditions</a:t>
            </a:r>
            <a:br/>
            <a:r>
              <a:t>        $lockedInvoice = Invoice::where('id', $invoice-&gt;id)-&gt;lockForUpdate()-&gt;firstOrFail();</a:t>
            </a:r>
            <a:br/>
            <a:r>
              <a:t>        </a:t>
            </a:r>
            <a:br/>
            <a:r>
              <a:t>        // 2. Record financial ledger transaction</a:t>
            </a:r>
            <a:br/>
            <a:r>
              <a:t>        $transaction = $this-&gt;ledger-&gt;recordPayment($lockedInvoice, $payment);</a:t>
            </a:r>
            <a:br/>
            <a:r>
              <a:t>        </a:t>
            </a:r>
            <a:br/>
            <a:r>
              <a:t>        // 3. Mark invoice settled</a:t>
            </a:r>
            <a:br/>
            <a:r>
              <a:t>        $lockedInvoice-&gt;markAsSettled($transaction);</a:t>
            </a:r>
            <a:br/>
            <a:r>
              <a:t>        </a:t>
            </a:r>
            <a:br/>
            <a:r>
              <a:t>        // 4. Release held pharmacy inventory</a:t>
            </a:r>
            <a:br/>
            <a:r>
              <a:t>        $this-&gt;pharmacyInventory-&gt;commitDispenseBatch($lockedInvoice-&gt;order_id);</a:t>
            </a:r>
            <a:br/>
            <a:r>
              <a:t>        </a:t>
            </a:r>
            <a:br/>
            <a:r>
              <a:t>        // 5. Generate and return receipt</a:t>
            </a:r>
            <a:br/>
            <a:r>
              <a:t>        return Receipt::generateFor($lockedInvoice, $transaction);</a:t>
            </a:r>
            <a:br/>
            <a:r>
              <a:t>    }, attempts: 3); // Automatically retries up to 3 times on database deadlock</a:t>
            </a:r>
            <a:br/>
            <a:r>
              <a:t>}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AUTOMATION &amp; QUALITY GATES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Automated Clean Code Tooling in our Pipeline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Don't debate code style in PR reviews; let automated tooling enforce standards.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4846320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0F2942"/>
                </a:solidFill>
              </a:defRPr>
            </a:pPr>
            <a:r>
              <a:rPr sz="1600" dirty="0"/>
              <a:t>1. Laravel Pint (Code Styling)</a:t>
            </a:r>
          </a:p>
          <a:p>
            <a:pPr>
              <a:spcAft>
                <a:spcPts val="600"/>
              </a:spcAft>
              <a:defRPr sz="950">
                <a:solidFill>
                  <a:srgbClr val="1E293B"/>
                </a:solidFill>
              </a:defRPr>
            </a:pPr>
            <a:r>
              <a:rPr sz="1050" dirty="0"/>
              <a:t>Opinionated PHP code style fixer built on PHP-CS-Fixer. Enforces PER-CS / PSR-12 formatting automatically.</a:t>
            </a:r>
          </a:p>
          <a:p>
            <a:pPr>
              <a:defRPr sz="900" b="1">
                <a:solidFill>
                  <a:srgbClr val="0D9488"/>
                </a:solidFill>
                <a:latin typeface="Consolas"/>
              </a:defRPr>
            </a:pPr>
            <a:r>
              <a:rPr sz="1050" dirty="0"/>
              <a:t>Run: `./vendor/bin/pint`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45352" y="164592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28232" y="1783080"/>
            <a:ext cx="4846320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0F2942"/>
                </a:solidFill>
              </a:defRPr>
            </a:pPr>
            <a:r>
              <a:rPr sz="1600" dirty="0"/>
              <a:t>2. </a:t>
            </a:r>
            <a:r>
              <a:rPr sz="1600" dirty="0" err="1"/>
              <a:t>PHPStan</a:t>
            </a:r>
            <a:r>
              <a:rPr sz="1600" dirty="0"/>
              <a:t> Level 8 (Static Analysis)</a:t>
            </a:r>
          </a:p>
          <a:p>
            <a:pPr>
              <a:spcAft>
                <a:spcPts val="600"/>
              </a:spcAft>
              <a:defRPr sz="950">
                <a:solidFill>
                  <a:srgbClr val="1E293B"/>
                </a:solidFill>
              </a:defRPr>
            </a:pPr>
            <a:r>
              <a:rPr sz="1050" dirty="0"/>
              <a:t>Finds bugs, missing return types, undefined methods, and incorrect nullability before code ever runs.</a:t>
            </a:r>
          </a:p>
          <a:p>
            <a:pPr>
              <a:defRPr sz="900" b="1">
                <a:solidFill>
                  <a:srgbClr val="0D9488"/>
                </a:solidFill>
                <a:latin typeface="Consolas"/>
              </a:defRPr>
            </a:pPr>
            <a:r>
              <a:rPr sz="1050" dirty="0"/>
              <a:t>Run: `./vendor/bin/</a:t>
            </a:r>
            <a:r>
              <a:rPr sz="1050" dirty="0" err="1"/>
              <a:t>phpstan</a:t>
            </a:r>
            <a:r>
              <a:rPr sz="1050" dirty="0"/>
              <a:t> </a:t>
            </a:r>
            <a:r>
              <a:rPr sz="1050" dirty="0" err="1"/>
              <a:t>analyse</a:t>
            </a:r>
            <a:r>
              <a:rPr sz="1050" dirty="0"/>
              <a:t>`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93192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4069080"/>
            <a:ext cx="4846320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0F2942"/>
                </a:solidFill>
              </a:defRPr>
            </a:pPr>
            <a:r>
              <a:rPr sz="1600" dirty="0"/>
              <a:t>3. Pest / </a:t>
            </a:r>
            <a:r>
              <a:rPr sz="1600" dirty="0" err="1"/>
              <a:t>PHPUnit</a:t>
            </a:r>
            <a:r>
              <a:rPr sz="1600" dirty="0"/>
              <a:t> (Automated Tests)</a:t>
            </a:r>
          </a:p>
          <a:p>
            <a:pPr>
              <a:spcAft>
                <a:spcPts val="600"/>
              </a:spcAft>
              <a:defRPr sz="950">
                <a:solidFill>
                  <a:srgbClr val="1E293B"/>
                </a:solidFill>
              </a:defRPr>
            </a:pPr>
            <a:r>
              <a:rPr sz="1050" dirty="0"/>
              <a:t>Unit, feature, and integration tests verifying business logic, financial totals, and permission security.</a:t>
            </a:r>
          </a:p>
          <a:p>
            <a:pPr>
              <a:defRPr sz="900" b="1">
                <a:solidFill>
                  <a:srgbClr val="0D9488"/>
                </a:solidFill>
                <a:latin typeface="Consolas"/>
              </a:defRPr>
            </a:pPr>
            <a:r>
              <a:rPr sz="1050" dirty="0"/>
              <a:t>Run: `php artisan test --parallel`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3931920"/>
            <a:ext cx="521208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28232" y="4069080"/>
            <a:ext cx="4846320" cy="951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0F2942"/>
                </a:solidFill>
              </a:defRPr>
            </a:pPr>
            <a:r>
              <a:rPr sz="1600" dirty="0"/>
              <a:t>4. Git Pre-Commit Hooks (Husky)</a:t>
            </a:r>
          </a:p>
          <a:p>
            <a:pPr>
              <a:spcAft>
                <a:spcPts val="600"/>
              </a:spcAft>
              <a:defRPr sz="950">
                <a:solidFill>
                  <a:srgbClr val="1E293B"/>
                </a:solidFill>
              </a:defRPr>
            </a:pPr>
            <a:r>
              <a:rPr sz="1050" dirty="0"/>
              <a:t>Runs Pint and </a:t>
            </a:r>
            <a:r>
              <a:rPr sz="1050" dirty="0" err="1"/>
              <a:t>PHPStan</a:t>
            </a:r>
            <a:r>
              <a:rPr sz="1050" dirty="0"/>
              <a:t> on staged files automatically before allowing a `git commit` to succeed.</a:t>
            </a:r>
          </a:p>
          <a:p>
            <a:pPr>
              <a:defRPr sz="900" b="1">
                <a:solidFill>
                  <a:srgbClr val="0D9488"/>
                </a:solidFill>
                <a:latin typeface="Consolas"/>
              </a:defRPr>
            </a:pPr>
            <a:r>
              <a:rPr sz="1050" dirty="0"/>
              <a:t>Config: `.husky/pre-commit`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0D9488"/>
                </a:solidFill>
                <a:latin typeface="Calibri"/>
              </a:defRPr>
            </a:pPr>
            <a:r>
              <a:t>DEVELOPER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2179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0F2942"/>
                </a:solidFill>
                <a:latin typeface="Calibri"/>
              </a:defRPr>
            </a:pPr>
            <a:r>
              <a:t>Clean Code Definition of Done (DoD)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64748B"/>
                </a:solidFill>
                <a:latin typeface="Calibri"/>
              </a:defRPr>
            </a:pPr>
            <a:r>
              <a:t>Verify these 6 criteria on your feature branch before submitting your Pull Request.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5912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719072"/>
            <a:ext cx="36576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700784"/>
            <a:ext cx="1005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0F2942"/>
                </a:solidFill>
              </a:rPr>
              <a:t>Meaningful Naming: </a:t>
            </a:r>
            <a:r>
              <a:rPr sz="1050" dirty="0">
                <a:solidFill>
                  <a:srgbClr val="1E293B"/>
                </a:solidFill>
              </a:rPr>
              <a:t>No magic numbers or strings. Domain concepts represented by Enums, constants, or intention-revealing methods.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395728"/>
            <a:ext cx="10725912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468880"/>
            <a:ext cx="36576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2450592"/>
            <a:ext cx="1005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0F2942"/>
                </a:solidFill>
              </a:rPr>
              <a:t>Strict Typing &amp; Small Methods: </a:t>
            </a:r>
            <a:r>
              <a:rPr sz="1050" dirty="0">
                <a:solidFill>
                  <a:srgbClr val="1E293B"/>
                </a:solidFill>
              </a:rPr>
              <a:t>All method arguments and returns have strict types. Methods are focused (&lt;25 lines) with early returns (guard clauses).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145536"/>
            <a:ext cx="10725912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3218688"/>
            <a:ext cx="36576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3200400"/>
            <a:ext cx="1005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0F2942"/>
                </a:solidFill>
              </a:rPr>
              <a:t>Separation of Concerns (SRP): </a:t>
            </a:r>
            <a:r>
              <a:rPr sz="1050" dirty="0">
                <a:solidFill>
                  <a:srgbClr val="1E293B"/>
                </a:solidFill>
              </a:rPr>
              <a:t>Controllers are thin (&lt;30 lines); validation lives in Form Requests; business logic in Action/Service classes.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895344"/>
            <a:ext cx="10725912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3968496"/>
            <a:ext cx="36576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3950208"/>
            <a:ext cx="1005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0F2942"/>
                </a:solidFill>
              </a:rPr>
              <a:t>Database &amp; Query Cleanliness: </a:t>
            </a:r>
            <a:r>
              <a:rPr sz="1050" dirty="0">
                <a:solidFill>
                  <a:srgbClr val="1E293B"/>
                </a:solidFill>
              </a:rPr>
              <a:t>No N+1 queries (`with()` eager loading used); mutations wrapped in `DB::transaction()`; migrations have column comments.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645152"/>
            <a:ext cx="10725912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4718304"/>
            <a:ext cx="36576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34440" y="4700016"/>
            <a:ext cx="1005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0F2942"/>
                </a:solidFill>
              </a:rPr>
              <a:t>Security &amp; Authorization: </a:t>
            </a:r>
            <a:r>
              <a:rPr sz="1050" dirty="0">
                <a:solidFill>
                  <a:srgbClr val="1E293B"/>
                </a:solidFill>
              </a:rPr>
              <a:t>Route middleware and Form Requests enforce permissions (`</a:t>
            </a:r>
            <a:r>
              <a:rPr sz="1050" dirty="0" err="1">
                <a:solidFill>
                  <a:srgbClr val="1E293B"/>
                </a:solidFill>
              </a:rPr>
              <a:t>can:permission-name</a:t>
            </a:r>
            <a:r>
              <a:rPr sz="1050" dirty="0">
                <a:solidFill>
                  <a:srgbClr val="1E293B"/>
                </a:solidFill>
              </a:rPr>
              <a:t>`); sensitive clinical fields encrypted.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5394960"/>
            <a:ext cx="10725912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5468112"/>
            <a:ext cx="365760" cy="5120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0B981"/>
                </a:solidFill>
              </a:defRPr>
            </a:pPr>
            <a:r>
              <a:t>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5449824"/>
            <a:ext cx="100584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dirty="0">
                <a:solidFill>
                  <a:srgbClr val="0F2942"/>
                </a:solidFill>
              </a:rPr>
              <a:t>Automated Quality Checks Passed: </a:t>
            </a:r>
            <a:r>
              <a:rPr sz="1050" dirty="0">
                <a:solidFill>
                  <a:srgbClr val="1E293B"/>
                </a:solidFill>
              </a:rPr>
              <a:t>Pint formatted (`./vendor/bin/pint`), </a:t>
            </a:r>
            <a:r>
              <a:rPr sz="1050" dirty="0" err="1">
                <a:solidFill>
                  <a:srgbClr val="1E293B"/>
                </a:solidFill>
              </a:rPr>
              <a:t>PHPStan</a:t>
            </a:r>
            <a:r>
              <a:rPr sz="1050" dirty="0">
                <a:solidFill>
                  <a:srgbClr val="1E293B"/>
                </a:solidFill>
              </a:rPr>
              <a:t> Level 8 passes with zero errors, and automated tests pass.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3754</Words>
  <Application>Microsoft Office PowerPoint</Application>
  <PresentationFormat>Widescreen</PresentationFormat>
  <Paragraphs>154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Timothy makori</cp:lastModifiedBy>
  <cp:revision>2</cp:revision>
  <dcterms:created xsi:type="dcterms:W3CDTF">2013-01-27T09:14:16Z</dcterms:created>
  <dcterms:modified xsi:type="dcterms:W3CDTF">2026-08-29T20:02:02Z</dcterms:modified>
  <cp:category/>
</cp:coreProperties>
</file>